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handoutMasterIdLst>
    <p:handoutMasterId r:id="rId36"/>
  </p:handoutMasterIdLst>
  <p:sldIdLst>
    <p:sldId id="256" r:id="rId2"/>
    <p:sldId id="259" r:id="rId3"/>
    <p:sldId id="257" r:id="rId4"/>
    <p:sldId id="260" r:id="rId5"/>
    <p:sldId id="265" r:id="rId6"/>
    <p:sldId id="266" r:id="rId7"/>
    <p:sldId id="267" r:id="rId8"/>
    <p:sldId id="268" r:id="rId9"/>
    <p:sldId id="269"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87" autoAdjust="0"/>
    <p:restoredTop sz="94602"/>
  </p:normalViewPr>
  <p:slideViewPr>
    <p:cSldViewPr snapToGrid="0" snapToObjects="1">
      <p:cViewPr varScale="1">
        <p:scale>
          <a:sx n="79" d="100"/>
          <a:sy n="79" d="100"/>
        </p:scale>
        <p:origin x="-976" y="-11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3643E35-CD80-874A-A3D7-254E954BB753}" type="datetimeFigureOut">
              <a:rPr lang="en-US" smtClean="0"/>
              <a:pPr/>
              <a:t>11/1/18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090392-6C30-1942-A2CE-3FA72429B676}" type="slidenum">
              <a:rPr lang="en-US" smtClean="0"/>
              <a:pPr/>
              <a:t>‹#›</a:t>
            </a:fld>
            <a:endParaRPr lang="en-US"/>
          </a:p>
        </p:txBody>
      </p:sp>
    </p:spTree>
    <p:extLst>
      <p:ext uri="{BB962C8B-B14F-4D97-AF65-F5344CB8AC3E}">
        <p14:creationId xmlns:p14="http://schemas.microsoft.com/office/powerpoint/2010/main" val="852399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416C15-7665-174C-99B8-5B237ACA6582}" type="datetimeFigureOut">
              <a:rPr lang="en-US" smtClean="0"/>
              <a:pPr/>
              <a:t>11/1/18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BF1BD6-11A6-594E-AFA1-283323A41F72}" type="slidenum">
              <a:rPr lang="en-US" smtClean="0"/>
              <a:pPr/>
              <a:t>‹#›</a:t>
            </a:fld>
            <a:endParaRPr lang="en-US"/>
          </a:p>
        </p:txBody>
      </p:sp>
    </p:spTree>
    <p:extLst>
      <p:ext uri="{BB962C8B-B14F-4D97-AF65-F5344CB8AC3E}">
        <p14:creationId xmlns:p14="http://schemas.microsoft.com/office/powerpoint/2010/main" val="56011568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Note there</a:t>
            </a:r>
            <a:r>
              <a:rPr lang="en-US" baseline="0" dirty="0" smtClean="0"/>
              <a:t> are two licenses if effect for this course. </a:t>
            </a:r>
          </a:p>
          <a:p>
            <a:pPr marL="628650" lvl="1" indent="-171450">
              <a:buFontTx/>
              <a:buChar char="•"/>
            </a:pPr>
            <a:r>
              <a:rPr lang="en-US" baseline="0" dirty="0" smtClean="0"/>
              <a:t>All *content* (lectures, written materials, etc.) are made available under the Creative Commons Attribution-</a:t>
            </a:r>
            <a:r>
              <a:rPr lang="en-US" baseline="0" dirty="0" err="1" smtClean="0"/>
              <a:t>ShareAlike</a:t>
            </a:r>
            <a:r>
              <a:rPr lang="en-US" baseline="0" dirty="0" smtClean="0"/>
              <a:t> 4.0 International (CC BY-SA 4.0). (https://</a:t>
            </a:r>
            <a:r>
              <a:rPr lang="en-US" baseline="0" dirty="0" err="1" smtClean="0"/>
              <a:t>creativecommons.org</a:t>
            </a:r>
            <a:r>
              <a:rPr lang="en-US" baseline="0" dirty="0" smtClean="0"/>
              <a:t>/licenses/by-</a:t>
            </a:r>
            <a:r>
              <a:rPr lang="en-US" baseline="0" dirty="0" err="1" smtClean="0"/>
              <a:t>sa</a:t>
            </a:r>
            <a:r>
              <a:rPr lang="en-US" baseline="0" dirty="0" smtClean="0"/>
              <a:t>/4.0/).</a:t>
            </a:r>
          </a:p>
          <a:p>
            <a:pPr marL="628650" lvl="1" indent="-171450">
              <a:buFontTx/>
              <a:buChar char="•"/>
            </a:pPr>
            <a:r>
              <a:rPr lang="en-US" baseline="0" dirty="0" smtClean="0"/>
              <a:t>All *code* (R scripts the website code itself) are made available under the MIT License (https://</a:t>
            </a:r>
            <a:r>
              <a:rPr lang="en-US" baseline="0" dirty="0" err="1" smtClean="0"/>
              <a:t>opensource.org</a:t>
            </a:r>
            <a:r>
              <a:rPr lang="en-US" baseline="0" dirty="0" smtClean="0"/>
              <a:t>/licenses/MIT).</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a:t>
            </a:fld>
            <a:endParaRPr lang="en-US"/>
          </a:p>
        </p:txBody>
      </p:sp>
    </p:spTree>
    <p:extLst>
      <p:ext uri="{BB962C8B-B14F-4D97-AF65-F5344CB8AC3E}">
        <p14:creationId xmlns:p14="http://schemas.microsoft.com/office/powerpoint/2010/main" val="3848496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From </a:t>
            </a:r>
            <a:r>
              <a:rPr lang="en-US" dirty="0" err="1" smtClean="0"/>
              <a:t>Entrez</a:t>
            </a:r>
            <a:r>
              <a:rPr lang="en-US" dirty="0" smtClean="0"/>
              <a:t> Gene: “T cell receptors recognize foreign antigens which have been processed as small peptides and bound to major histocompatibility complex (MHC) molecules at the surface of antigen presenting cells (APC). Each T cell receptor is a dimer consisting of one alpha and one beta chain or one delta and one gamma chain. In a single cell, the T cell receptor loci are rearranged and expressed in the order delta, gamma, beta, and alpha. If both delta and gamma rearrangements produce functional chains, the cell expresses delta and gamma. If not, the cell proceeds to rearrange the beta and alpha loci. This region represents the germline organization of the T cell receptor beta locus. The beta locus includes V (variable), J (joining), diversity (D), and C (constant) segments. During T cell development, the beta chain is synthesized by a recombination event at the DNA level joining a D segment with a J segment; a V segment is then joined to the D-J gene. The C segment is later joined by splicing at the RNA level. Recombination of many different V segments with several J segments provides a wide range of antigen recognition. Additional diversity is attained by </a:t>
            </a:r>
            <a:r>
              <a:rPr lang="en-US" dirty="0" err="1" smtClean="0"/>
              <a:t>junctional</a:t>
            </a:r>
            <a:r>
              <a:rPr lang="en-US" dirty="0" smtClean="0"/>
              <a:t> diversity, resulting from the random additional of nucleotides by terminal </a:t>
            </a:r>
            <a:r>
              <a:rPr lang="en-US" dirty="0" err="1" smtClean="0"/>
              <a:t>deoxynucleotidyltransferase</a:t>
            </a:r>
            <a:r>
              <a:rPr lang="en-US" dirty="0" smtClean="0"/>
              <a:t>.”</a:t>
            </a:r>
          </a:p>
          <a:p>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23</a:t>
            </a:fld>
            <a:endParaRPr lang="en-US"/>
          </a:p>
        </p:txBody>
      </p:sp>
    </p:spTree>
    <p:extLst>
      <p:ext uri="{BB962C8B-B14F-4D97-AF65-F5344CB8AC3E}">
        <p14:creationId xmlns:p14="http://schemas.microsoft.com/office/powerpoint/2010/main" val="3216046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From</a:t>
            </a:r>
            <a:r>
              <a:rPr lang="en-US" baseline="0" dirty="0" smtClean="0"/>
              <a:t> MIXCR paper: “</a:t>
            </a:r>
            <a:r>
              <a:rPr lang="en-US" baseline="0" dirty="0" err="1" smtClean="0"/>
              <a:t>MiXCR</a:t>
            </a:r>
            <a:r>
              <a:rPr lang="en-US" baseline="0" dirty="0" smtClean="0"/>
              <a:t> employs a built-in library of reference germline V, D, J and C gene sequences for human and mouse based on corresponding loci from </a:t>
            </a:r>
            <a:r>
              <a:rPr lang="en-US" baseline="0" dirty="0" err="1" smtClean="0"/>
              <a:t>GenBank</a:t>
            </a:r>
            <a:r>
              <a:rPr lang="en-US" baseline="0" dirty="0" smtClean="0"/>
              <a:t>”</a:t>
            </a:r>
          </a:p>
          <a:p>
            <a:pPr marL="171450" indent="-171450">
              <a:buFontTx/>
              <a:buChar char="-"/>
            </a:pPr>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24</a:t>
            </a:fld>
            <a:endParaRPr lang="en-US"/>
          </a:p>
        </p:txBody>
      </p:sp>
    </p:spTree>
    <p:extLst>
      <p:ext uri="{BB962C8B-B14F-4D97-AF65-F5344CB8AC3E}">
        <p14:creationId xmlns:p14="http://schemas.microsoft.com/office/powerpoint/2010/main" val="2591037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PD-1</a:t>
            </a:r>
            <a:r>
              <a:rPr lang="en-US" baseline="0" dirty="0" smtClean="0"/>
              <a:t> is the receptor, PD-L1 is the ligand</a:t>
            </a:r>
            <a:endParaRPr lang="en-US" dirty="0" smtClean="0"/>
          </a:p>
          <a:p>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26</a:t>
            </a:fld>
            <a:endParaRPr lang="en-US"/>
          </a:p>
        </p:txBody>
      </p:sp>
    </p:spTree>
    <p:extLst>
      <p:ext uri="{BB962C8B-B14F-4D97-AF65-F5344CB8AC3E}">
        <p14:creationId xmlns:p14="http://schemas.microsoft.com/office/powerpoint/2010/main" val="3395873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err="1" smtClean="0"/>
              <a:t>pVACseq</a:t>
            </a:r>
            <a:r>
              <a:rPr lang="en-US" dirty="0" smtClean="0"/>
              <a:t> - </a:t>
            </a:r>
            <a:r>
              <a:rPr lang="en-US" dirty="0" err="1" smtClean="0">
                <a:latin typeface="Avenir Black"/>
                <a:cs typeface="Avenir Black"/>
              </a:rPr>
              <a:t>Neoantigen</a:t>
            </a:r>
            <a:r>
              <a:rPr lang="en-US" dirty="0" smtClean="0">
                <a:latin typeface="Avenir Black"/>
                <a:cs typeface="Avenir Black"/>
              </a:rPr>
              <a:t> prediction for SNVs and </a:t>
            </a:r>
            <a:r>
              <a:rPr lang="en-US" dirty="0" err="1" smtClean="0">
                <a:latin typeface="Avenir Black"/>
                <a:cs typeface="Avenir Black"/>
              </a:rPr>
              <a:t>Indels</a:t>
            </a:r>
            <a:endParaRPr lang="en-US" dirty="0" smtClean="0">
              <a:latin typeface="Avenir Black"/>
              <a:cs typeface="Avenir Black"/>
            </a:endParaRP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err="1" smtClean="0">
                <a:latin typeface="Avenir Black"/>
                <a:cs typeface="Avenir Black"/>
              </a:rPr>
              <a:t>pVACfuse</a:t>
            </a:r>
            <a:r>
              <a:rPr lang="en-US" baseline="0" dirty="0" smtClean="0">
                <a:latin typeface="Avenir Black"/>
                <a:cs typeface="Avenir Black"/>
              </a:rPr>
              <a:t> - </a:t>
            </a:r>
            <a:r>
              <a:rPr lang="en-US" dirty="0" err="1" smtClean="0">
                <a:latin typeface="Avenir Black"/>
                <a:cs typeface="Avenir Black"/>
              </a:rPr>
              <a:t>Neoantigen</a:t>
            </a:r>
            <a:r>
              <a:rPr lang="en-US" dirty="0" smtClean="0">
                <a:latin typeface="Avenir Black"/>
                <a:cs typeface="Avenir Black"/>
              </a:rPr>
              <a:t> prediction for fusions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err="1" smtClean="0">
                <a:latin typeface="Avenir Black"/>
                <a:cs typeface="Avenir Black"/>
              </a:rPr>
              <a:t>pVACvector</a:t>
            </a:r>
            <a:r>
              <a:rPr lang="en-US" dirty="0" smtClean="0">
                <a:latin typeface="Avenir Black"/>
                <a:cs typeface="Avenir Black"/>
              </a:rPr>
              <a:t> - Optimizing design of spacers and shortlisted </a:t>
            </a:r>
            <a:r>
              <a:rPr lang="en-US" dirty="0" err="1" smtClean="0">
                <a:latin typeface="Avenir Black"/>
                <a:cs typeface="Avenir Black"/>
              </a:rPr>
              <a:t>neoantigens</a:t>
            </a:r>
            <a:r>
              <a:rPr lang="en-US" dirty="0" smtClean="0">
                <a:latin typeface="Avenir Black"/>
                <a:cs typeface="Avenir Black"/>
              </a:rPr>
              <a:t> to prevent high-affinity </a:t>
            </a:r>
            <a:r>
              <a:rPr lang="en-US" dirty="0" err="1" smtClean="0">
                <a:latin typeface="Avenir Black"/>
                <a:cs typeface="Avenir Black"/>
              </a:rPr>
              <a:t>junctional</a:t>
            </a:r>
            <a:r>
              <a:rPr lang="en-US" dirty="0" smtClean="0">
                <a:latin typeface="Avenir Black"/>
                <a:cs typeface="Avenir Black"/>
              </a:rPr>
              <a:t> epitopes (DNA Vector vaccines)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err="1" smtClean="0">
                <a:latin typeface="Avenir Black"/>
                <a:cs typeface="Avenir Black"/>
              </a:rPr>
              <a:t>pVACviz</a:t>
            </a:r>
            <a:r>
              <a:rPr lang="en-US" dirty="0" smtClean="0">
                <a:latin typeface="Avenir Black"/>
                <a:cs typeface="Avenir Black"/>
              </a:rPr>
              <a:t> - Browser-based UI for launching, managing, reviewing, and visualizing the results of </a:t>
            </a:r>
            <a:r>
              <a:rPr lang="en-US" dirty="0" err="1" smtClean="0">
                <a:latin typeface="Avenir Black"/>
                <a:cs typeface="Avenir Black"/>
              </a:rPr>
              <a:t>pVACtools</a:t>
            </a:r>
            <a:r>
              <a:rPr lang="en-US" dirty="0" smtClean="0">
                <a:latin typeface="Avenir Black"/>
                <a:cs typeface="Avenir Black"/>
              </a:rPr>
              <a:t> processes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err="1" smtClean="0">
                <a:latin typeface="Avenir Black"/>
                <a:cs typeface="Avenir Black"/>
              </a:rPr>
              <a:t>pVACapi</a:t>
            </a:r>
            <a:r>
              <a:rPr lang="en-US" baseline="0" dirty="0" smtClean="0">
                <a:latin typeface="Avenir Black"/>
                <a:cs typeface="Avenir Black"/>
              </a:rPr>
              <a:t> - </a:t>
            </a:r>
            <a:r>
              <a:rPr lang="en-US" dirty="0" smtClean="0">
                <a:latin typeface="Avenir Black"/>
                <a:cs typeface="Avenir Black"/>
              </a:rPr>
              <a:t>HTTP REST interface to the </a:t>
            </a:r>
            <a:r>
              <a:rPr lang="en-US" dirty="0" err="1" smtClean="0">
                <a:latin typeface="Avenir Black"/>
                <a:cs typeface="Avenir Black"/>
              </a:rPr>
              <a:t>pVACtools</a:t>
            </a:r>
            <a:r>
              <a:rPr lang="en-US" dirty="0" smtClean="0">
                <a:latin typeface="Avenir Black"/>
                <a:cs typeface="Avenir Black"/>
              </a:rPr>
              <a:t> suite</a:t>
            </a:r>
          </a:p>
        </p:txBody>
      </p:sp>
      <p:sp>
        <p:nvSpPr>
          <p:cNvPr id="4" name="Slide Number Placeholder 3"/>
          <p:cNvSpPr>
            <a:spLocks noGrp="1"/>
          </p:cNvSpPr>
          <p:nvPr>
            <p:ph type="sldNum" sz="quarter" idx="10"/>
          </p:nvPr>
        </p:nvSpPr>
        <p:spPr/>
        <p:txBody>
          <a:bodyPr/>
          <a:lstStyle/>
          <a:p>
            <a:fld id="{F9BF1BD6-11A6-594E-AFA1-283323A41F72}" type="slidenum">
              <a:rPr lang="en-US" smtClean="0"/>
              <a:pPr/>
              <a:t>30</a:t>
            </a:fld>
            <a:endParaRPr lang="en-US"/>
          </a:p>
        </p:txBody>
      </p:sp>
    </p:spTree>
    <p:extLst>
      <p:ext uri="{BB962C8B-B14F-4D97-AF65-F5344CB8AC3E}">
        <p14:creationId xmlns:p14="http://schemas.microsoft.com/office/powerpoint/2010/main" val="374772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Remember</a:t>
            </a:r>
            <a:r>
              <a:rPr lang="en-US" baseline="0" dirty="0" smtClean="0"/>
              <a:t> that while ATG (AUG) codes for the start codon methionine commonly used as the start of human proteins, </a:t>
            </a:r>
            <a:r>
              <a:rPr lang="en-US" baseline="0" dirty="0" err="1" smtClean="0"/>
              <a:t>methionines</a:t>
            </a:r>
            <a:r>
              <a:rPr lang="en-US" baseline="0" dirty="0" smtClean="0"/>
              <a:t> also occurs frequently in throughout the body of protein sequences</a:t>
            </a:r>
            <a:endParaRPr lang="en-US" dirty="0" smtClean="0"/>
          </a:p>
        </p:txBody>
      </p:sp>
      <p:sp>
        <p:nvSpPr>
          <p:cNvPr id="4" name="Slide Number Placeholder 3"/>
          <p:cNvSpPr>
            <a:spLocks noGrp="1"/>
          </p:cNvSpPr>
          <p:nvPr>
            <p:ph type="sldNum" sz="quarter" idx="10"/>
          </p:nvPr>
        </p:nvSpPr>
        <p:spPr/>
        <p:txBody>
          <a:bodyPr/>
          <a:lstStyle/>
          <a:p>
            <a:fld id="{F9BF1BD6-11A6-594E-AFA1-283323A41F72}" type="slidenum">
              <a:rPr lang="en-US" smtClean="0"/>
              <a:pPr/>
              <a:t>8</a:t>
            </a:fld>
            <a:endParaRPr lang="en-US"/>
          </a:p>
        </p:txBody>
      </p:sp>
    </p:spTree>
    <p:extLst>
      <p:ext uri="{BB962C8B-B14F-4D97-AF65-F5344CB8AC3E}">
        <p14:creationId xmlns:p14="http://schemas.microsoft.com/office/powerpoint/2010/main" val="2634982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The human leukocyte antigen (</a:t>
            </a:r>
            <a:r>
              <a:rPr lang="en-US" b="1" dirty="0" smtClean="0"/>
              <a:t>HLA</a:t>
            </a:r>
            <a:r>
              <a:rPr lang="en-US" dirty="0" smtClean="0"/>
              <a:t>) system or complex is a gene complex encoding the major histocompatibility complex (</a:t>
            </a:r>
            <a:r>
              <a:rPr lang="en-US" b="1" dirty="0" smtClean="0"/>
              <a:t>MHC</a:t>
            </a:r>
            <a:r>
              <a:rPr lang="en-US" dirty="0" smtClean="0"/>
              <a:t>) proteins in humans.</a:t>
            </a:r>
          </a:p>
          <a:p>
            <a:pPr marL="171450" indent="-171450">
              <a:buFontTx/>
              <a:buChar char="-"/>
            </a:pPr>
            <a:r>
              <a:rPr lang="en-US" dirty="0" smtClean="0"/>
              <a:t>The HLA gene complex resides on a 3 </a:t>
            </a:r>
            <a:r>
              <a:rPr lang="en-US" dirty="0" err="1" smtClean="0"/>
              <a:t>Mbp</a:t>
            </a:r>
            <a:r>
              <a:rPr lang="en-US" dirty="0" smtClean="0"/>
              <a:t> stretch within chromosome 6p21.</a:t>
            </a:r>
          </a:p>
          <a:p>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11</a:t>
            </a:fld>
            <a:endParaRPr lang="en-US"/>
          </a:p>
        </p:txBody>
      </p:sp>
    </p:spTree>
    <p:extLst>
      <p:ext uri="{BB962C8B-B14F-4D97-AF65-F5344CB8AC3E}">
        <p14:creationId xmlns:p14="http://schemas.microsoft.com/office/powerpoint/2010/main" val="1931876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15000"/>
              </a:lnSpc>
              <a:spcBef>
                <a:spcPts val="0"/>
              </a:spcBef>
              <a:spcAft>
                <a:spcPts val="0"/>
              </a:spcAft>
              <a:buClr>
                <a:schemeClr val="dk1"/>
              </a:buClr>
              <a:buSzPts val="1100"/>
              <a:buFont typeface="Arial"/>
              <a:buNone/>
            </a:pPr>
            <a:r>
              <a:rPr lang="en" sz="1200" dirty="0" smtClean="0">
                <a:solidFill>
                  <a:schemeClr val="dk2"/>
                </a:solidFill>
              </a:rPr>
              <a:t>Chromosome 6</a:t>
            </a:r>
          </a:p>
          <a:p>
            <a:pPr marL="0" lvl="0" indent="0" algn="l" rtl="0">
              <a:lnSpc>
                <a:spcPct val="115000"/>
              </a:lnSpc>
              <a:spcBef>
                <a:spcPts val="1600"/>
              </a:spcBef>
              <a:spcAft>
                <a:spcPts val="0"/>
              </a:spcAft>
              <a:buClr>
                <a:schemeClr val="dk1"/>
              </a:buClr>
              <a:buSzPts val="1100"/>
              <a:buFont typeface="Arial"/>
              <a:buNone/>
            </a:pPr>
            <a:r>
              <a:rPr lang="en" sz="1200" dirty="0" smtClean="0">
                <a:solidFill>
                  <a:schemeClr val="dk2"/>
                </a:solidFill>
              </a:rPr>
              <a:t>Polymorphic region of human genome</a:t>
            </a:r>
          </a:p>
          <a:p>
            <a:pPr marL="0" lvl="0" indent="0" algn="l" rtl="0">
              <a:lnSpc>
                <a:spcPct val="115000"/>
              </a:lnSpc>
              <a:spcBef>
                <a:spcPts val="1600"/>
              </a:spcBef>
              <a:spcAft>
                <a:spcPts val="0"/>
              </a:spcAft>
              <a:buClr>
                <a:schemeClr val="dk1"/>
              </a:buClr>
              <a:buSzPts val="1100"/>
              <a:buFont typeface="Arial"/>
              <a:buNone/>
            </a:pPr>
            <a:r>
              <a:rPr lang="en" sz="1200" dirty="0" smtClean="0">
                <a:solidFill>
                  <a:schemeClr val="dk2"/>
                </a:solidFill>
              </a:rPr>
              <a:t>Involves functions of the immune system (HLA Class I/II)</a:t>
            </a:r>
          </a:p>
          <a:p>
            <a:pPr marL="0" lvl="0" indent="0" algn="l" rtl="0">
              <a:lnSpc>
                <a:spcPct val="115000"/>
              </a:lnSpc>
              <a:spcBef>
                <a:spcPts val="1600"/>
              </a:spcBef>
              <a:spcAft>
                <a:spcPts val="0"/>
              </a:spcAft>
              <a:buClr>
                <a:schemeClr val="dk1"/>
              </a:buClr>
              <a:buSzPts val="1100"/>
              <a:buFont typeface="Arial"/>
              <a:buNone/>
            </a:pPr>
            <a:r>
              <a:rPr lang="en" sz="1200" dirty="0" smtClean="0">
                <a:solidFill>
                  <a:schemeClr val="dk2"/>
                </a:solidFill>
              </a:rPr>
              <a:t>HLA Class I (A,B,C) - all nucleated cells</a:t>
            </a:r>
          </a:p>
          <a:p>
            <a:pPr marL="0" lvl="0" indent="0" algn="l" rtl="0">
              <a:lnSpc>
                <a:spcPct val="115000"/>
              </a:lnSpc>
              <a:spcBef>
                <a:spcPts val="1600"/>
              </a:spcBef>
              <a:spcAft>
                <a:spcPts val="0"/>
              </a:spcAft>
              <a:buClr>
                <a:schemeClr val="dk1"/>
              </a:buClr>
              <a:buSzPts val="1100"/>
              <a:buFont typeface="Arial"/>
              <a:buNone/>
            </a:pPr>
            <a:r>
              <a:rPr lang="en" sz="1200" dirty="0" smtClean="0">
                <a:solidFill>
                  <a:schemeClr val="dk2"/>
                </a:solidFill>
              </a:rPr>
              <a:t>HLA Class II (DP, DQ, DR) - antigen presenting cells (dendritic, macrophages, and B-cells)</a:t>
            </a:r>
          </a:p>
          <a:p>
            <a:pPr marL="0" lvl="0" indent="0" algn="l" rtl="0">
              <a:lnSpc>
                <a:spcPct val="115000"/>
              </a:lnSpc>
              <a:spcBef>
                <a:spcPts val="1600"/>
              </a:spcBef>
              <a:spcAft>
                <a:spcPts val="0"/>
              </a:spcAft>
              <a:buClr>
                <a:schemeClr val="dk1"/>
              </a:buClr>
              <a:buSzPts val="1100"/>
              <a:buFont typeface="Arial"/>
              <a:buNone/>
            </a:pPr>
            <a:r>
              <a:rPr lang="en" sz="1200" dirty="0" smtClean="0">
                <a:solidFill>
                  <a:schemeClr val="dk2"/>
                </a:solidFill>
              </a:rPr>
              <a:t>Codominantly expressed</a:t>
            </a:r>
          </a:p>
          <a:p>
            <a:pPr marL="0" lvl="0" indent="0" algn="l" rtl="0">
              <a:lnSpc>
                <a:spcPct val="115000"/>
              </a:lnSpc>
              <a:spcBef>
                <a:spcPts val="1600"/>
              </a:spcBef>
              <a:spcAft>
                <a:spcPts val="1600"/>
              </a:spcAft>
              <a:buClr>
                <a:schemeClr val="dk1"/>
              </a:buClr>
              <a:buSzPts val="1100"/>
              <a:buFont typeface="Arial"/>
              <a:buNone/>
            </a:pPr>
            <a:r>
              <a:rPr lang="en" sz="1200" dirty="0" smtClean="0">
                <a:solidFill>
                  <a:schemeClr val="dk2"/>
                </a:solidFill>
              </a:rPr>
              <a:t>7,300 HLA-I alleles and 2,200 HLA-II alleles</a:t>
            </a:r>
            <a:endParaRPr lang="en"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12</a:t>
            </a:fld>
            <a:endParaRPr lang="en-US"/>
          </a:p>
        </p:txBody>
      </p:sp>
    </p:spTree>
    <p:extLst>
      <p:ext uri="{BB962C8B-B14F-4D97-AF65-F5344CB8AC3E}">
        <p14:creationId xmlns:p14="http://schemas.microsoft.com/office/powerpoint/2010/main" val="2755960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“An elaborate handshake is performed between a T-cell and an infected cell to make sure that the death sentence is warranted. The primary contact is between the T-cell receptor and the MHC-peptide complex (the peptide is in bright red here). Then, CD molecules bind to other portions of the MHC, strengthening the interaction. Two types of interaction are shown here. MHC class I, which is found on the surface of most of our cells, interacts with T-cell receptors and CD8 on cell-killing T-cells. MHC class II is found primarily on cells that specialize in finding dangerous proteins. It interacts with T-cell receptors and CD4 on other T-cells that stimulate the immune system. All of these proteins are connected to the cell membranes by flexible chains and hinges, so that they can move around and form this complex interaction.” http://pdb101.rcsb.org/</a:t>
            </a:r>
            <a:r>
              <a:rPr lang="en-US" dirty="0" err="1" smtClean="0"/>
              <a:t>motm</a:t>
            </a:r>
            <a:r>
              <a:rPr lang="en-US" dirty="0" smtClean="0"/>
              <a:t>/63 </a:t>
            </a:r>
          </a:p>
        </p:txBody>
      </p:sp>
      <p:sp>
        <p:nvSpPr>
          <p:cNvPr id="4" name="Slide Number Placeholder 3"/>
          <p:cNvSpPr>
            <a:spLocks noGrp="1"/>
          </p:cNvSpPr>
          <p:nvPr>
            <p:ph type="sldNum" sz="quarter" idx="10"/>
          </p:nvPr>
        </p:nvSpPr>
        <p:spPr/>
        <p:txBody>
          <a:bodyPr/>
          <a:lstStyle/>
          <a:p>
            <a:fld id="{F9BF1BD6-11A6-594E-AFA1-283323A41F72}" type="slidenum">
              <a:rPr lang="en-US" smtClean="0"/>
              <a:pPr/>
              <a:t>16</a:t>
            </a:fld>
            <a:endParaRPr lang="en-US"/>
          </a:p>
        </p:txBody>
      </p:sp>
    </p:spTree>
    <p:extLst>
      <p:ext uri="{BB962C8B-B14F-4D97-AF65-F5344CB8AC3E}">
        <p14:creationId xmlns:p14="http://schemas.microsoft.com/office/powerpoint/2010/main" val="1129195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IMGT, the international </a:t>
            </a:r>
            <a:r>
              <a:rPr lang="en-US" dirty="0" err="1" smtClean="0"/>
              <a:t>ImMunoGeneTics</a:t>
            </a:r>
            <a:r>
              <a:rPr lang="en-US" dirty="0" smtClean="0"/>
              <a:t> information system (http://</a:t>
            </a:r>
            <a:r>
              <a:rPr lang="en-US" dirty="0" err="1" smtClean="0"/>
              <a:t>www.imgt.org</a:t>
            </a:r>
            <a:r>
              <a:rPr lang="en-US" dirty="0" smtClean="0"/>
              <a:t>).</a:t>
            </a:r>
            <a:r>
              <a:rPr lang="en-US" baseline="0" dirty="0" smtClean="0"/>
              <a:t>  “IMGT® is a high-quality integrated knowledge resource specialized in the </a:t>
            </a:r>
            <a:r>
              <a:rPr lang="en-US" baseline="0" dirty="0" err="1" smtClean="0"/>
              <a:t>immunoglobulins</a:t>
            </a:r>
            <a:r>
              <a:rPr lang="en-US" baseline="0" dirty="0" smtClean="0"/>
              <a:t> (IG) or antibodies, T cell receptors (TR), major histocompatibility (MH) of human and other vertebrate species, and in the immunoglobulin superfamily (</a:t>
            </a:r>
            <a:r>
              <a:rPr lang="en-US" baseline="0" dirty="0" err="1" smtClean="0"/>
              <a:t>IgSF</a:t>
            </a:r>
            <a:r>
              <a:rPr lang="en-US" baseline="0" dirty="0" smtClean="0"/>
              <a:t>), MH superfamily (</a:t>
            </a:r>
            <a:r>
              <a:rPr lang="en-US" baseline="0" dirty="0" err="1" smtClean="0"/>
              <a:t>MhSF</a:t>
            </a:r>
            <a:r>
              <a:rPr lang="en-US" baseline="0" dirty="0" smtClean="0"/>
              <a:t>) and related proteins of the immune system (RPI) of vertebrates and invertebrates. IMGT® provides a common access to sequence, genome and structure </a:t>
            </a:r>
            <a:r>
              <a:rPr lang="en-US" baseline="0" dirty="0" err="1" smtClean="0"/>
              <a:t>Immunogenetics</a:t>
            </a:r>
            <a:r>
              <a:rPr lang="en-US" baseline="0" dirty="0" smtClean="0"/>
              <a:t> data, based on the concepts of IMGT-ONTOLOGY and on the IMGT Scientific chart rules. IMGT® works in close collaboration with EBI (Europe), DDBJ (Japan) and NCBI (USA).”</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The subset of IMGT that deals with sequences of the human MHC (HLA) are hosted at EBI: https://</a:t>
            </a:r>
            <a:r>
              <a:rPr lang="en-US" baseline="0" dirty="0" err="1" smtClean="0"/>
              <a:t>www.ebi.ac.uk</a:t>
            </a:r>
            <a:r>
              <a:rPr lang="en-US" baseline="0" dirty="0" smtClean="0"/>
              <a:t>/</a:t>
            </a:r>
            <a:r>
              <a:rPr lang="en-US" baseline="0" dirty="0" err="1" smtClean="0"/>
              <a:t>ipd</a:t>
            </a:r>
            <a:r>
              <a:rPr lang="en-US" baseline="0" dirty="0" smtClean="0"/>
              <a:t>/</a:t>
            </a:r>
            <a:r>
              <a:rPr lang="en-US" baseline="0" dirty="0" err="1" smtClean="0"/>
              <a:t>imgt</a:t>
            </a:r>
            <a:r>
              <a:rPr lang="en-US" baseline="0" dirty="0" smtClean="0"/>
              <a:t>/</a:t>
            </a:r>
            <a:r>
              <a:rPr lang="en-US" baseline="0" dirty="0" err="1" smtClean="0"/>
              <a:t>hla</a:t>
            </a:r>
            <a:r>
              <a:rPr lang="en-US" baseline="0" dirty="0" smtClean="0"/>
              <a:t>/ . This resource is called the IPD-IMGT/HLA database.</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17</a:t>
            </a:fld>
            <a:endParaRPr lang="en-US"/>
          </a:p>
        </p:txBody>
      </p:sp>
    </p:spTree>
    <p:extLst>
      <p:ext uri="{BB962C8B-B14F-4D97-AF65-F5344CB8AC3E}">
        <p14:creationId xmlns:p14="http://schemas.microsoft.com/office/powerpoint/2010/main" val="19186470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I say relatively small,</a:t>
            </a:r>
            <a:r>
              <a:rPr lang="en-US" baseline="0" dirty="0" smtClean="0"/>
              <a:t> because while these data sets have 1000s of measurements they represent a tiny slice of the possible search space</a:t>
            </a:r>
          </a:p>
          <a:p>
            <a:pPr marL="628650" lvl="1" indent="-171450">
              <a:buFontTx/>
              <a:buChar char="-"/>
            </a:pPr>
            <a:r>
              <a:rPr lang="en-US" baseline="0" dirty="0" smtClean="0"/>
              <a:t>There are &gt;5000 known variants of the MHC genes</a:t>
            </a:r>
          </a:p>
          <a:p>
            <a:pPr marL="628650" lvl="1" indent="-171450">
              <a:buFontTx/>
              <a:buChar char="-"/>
            </a:pPr>
            <a:r>
              <a:rPr lang="en-US" baseline="0" dirty="0" smtClean="0"/>
              <a:t>Even if we consider only </a:t>
            </a:r>
            <a:r>
              <a:rPr lang="en-US" baseline="0" dirty="0" err="1" smtClean="0"/>
              <a:t>nonamers</a:t>
            </a:r>
            <a:r>
              <a:rPr lang="en-US" baseline="0" dirty="0" smtClean="0"/>
              <a:t>, there are 20^9 = </a:t>
            </a:r>
            <a:r>
              <a:rPr lang="mr-IN" b="1" baseline="0" dirty="0" smtClean="0"/>
              <a:t>5.1e+11</a:t>
            </a:r>
            <a:r>
              <a:rPr lang="en-US" baseline="0" dirty="0" smtClean="0"/>
              <a:t> possible unique peptide sequences.  If we consider peptide lengths of 9-12, this grows to </a:t>
            </a:r>
            <a:r>
              <a:rPr lang="mr-IN" b="1" baseline="0" dirty="0" smtClean="0"/>
              <a:t>2.</a:t>
            </a:r>
            <a:r>
              <a:rPr lang="en-US" b="1" baseline="0" dirty="0" smtClean="0"/>
              <a:t>2</a:t>
            </a:r>
            <a:r>
              <a:rPr lang="mr-IN" b="1" baseline="0" dirty="0" smtClean="0"/>
              <a:t>e+14</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18</a:t>
            </a:fld>
            <a:endParaRPr lang="en-US"/>
          </a:p>
        </p:txBody>
      </p:sp>
    </p:spTree>
    <p:extLst>
      <p:ext uri="{BB962C8B-B14F-4D97-AF65-F5344CB8AC3E}">
        <p14:creationId xmlns:p14="http://schemas.microsoft.com/office/powerpoint/2010/main" val="1669088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I say relatively small,</a:t>
            </a:r>
            <a:r>
              <a:rPr lang="en-US" baseline="0" dirty="0" smtClean="0"/>
              <a:t> because while these data sets have 1000s of measurements they represent a tiny slice of the possible search space</a:t>
            </a:r>
          </a:p>
          <a:p>
            <a:pPr marL="628650" lvl="1" indent="-171450">
              <a:buFontTx/>
              <a:buChar char="-"/>
            </a:pPr>
            <a:r>
              <a:rPr lang="en-US" baseline="0" dirty="0" smtClean="0"/>
              <a:t>There are &gt;5000 known variants of the MHC genes</a:t>
            </a:r>
          </a:p>
          <a:p>
            <a:pPr marL="628650" lvl="1" indent="-171450">
              <a:buFontTx/>
              <a:buChar char="-"/>
            </a:pPr>
            <a:r>
              <a:rPr lang="en-US" baseline="0" dirty="0" smtClean="0"/>
              <a:t>Even if we consider only </a:t>
            </a:r>
            <a:r>
              <a:rPr lang="en-US" baseline="0" dirty="0" err="1" smtClean="0"/>
              <a:t>nonamers</a:t>
            </a:r>
            <a:r>
              <a:rPr lang="en-US" baseline="0" dirty="0" smtClean="0"/>
              <a:t>, there are 20^9 = </a:t>
            </a:r>
            <a:r>
              <a:rPr lang="mr-IN" b="1" baseline="0" dirty="0" smtClean="0"/>
              <a:t>5.1e+11</a:t>
            </a:r>
            <a:r>
              <a:rPr lang="en-US" baseline="0" dirty="0" smtClean="0"/>
              <a:t> possible unique peptide sequences.  If we consider peptide lengths of 9-12, this grows to </a:t>
            </a:r>
            <a:r>
              <a:rPr lang="mr-IN" b="1" baseline="0" dirty="0" smtClean="0"/>
              <a:t>2.</a:t>
            </a:r>
            <a:r>
              <a:rPr lang="en-US" b="1" baseline="0" dirty="0" smtClean="0"/>
              <a:t>2</a:t>
            </a:r>
            <a:r>
              <a:rPr lang="mr-IN" b="1" baseline="0" dirty="0" smtClean="0"/>
              <a:t>e+14</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19</a:t>
            </a:fld>
            <a:endParaRPr lang="en-US"/>
          </a:p>
        </p:txBody>
      </p:sp>
    </p:spTree>
    <p:extLst>
      <p:ext uri="{BB962C8B-B14F-4D97-AF65-F5344CB8AC3E}">
        <p14:creationId xmlns:p14="http://schemas.microsoft.com/office/powerpoint/2010/main" val="1482797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https://</a:t>
            </a:r>
            <a:r>
              <a:rPr lang="en-US" dirty="0" err="1" smtClean="0"/>
              <a:t>en.wikipedia.org</a:t>
            </a:r>
            <a:r>
              <a:rPr lang="en-US" dirty="0" smtClean="0"/>
              <a:t>/wiki/T-</a:t>
            </a:r>
            <a:r>
              <a:rPr lang="en-US" dirty="0" err="1" smtClean="0"/>
              <a:t>cell_receptor</a:t>
            </a:r>
            <a:r>
              <a:rPr lang="en-US" dirty="0" smtClean="0"/>
              <a:t> </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“A diagram showing the alpha-beta T cell receptor complex, including associated CD3 proteins. The blue segments are the ITAMs.”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“The T-cell receptor, or TCR, is a molecule found on the surface of T cells, or T lymphocytes,[1] that is responsible for recognizing fragments of antigen as peptides bound to major histocompatibility complex (MHC) molecules. The binding between TCR and antigen peptides is of relatively low affinity and is degenerate: that is, many TCRs recognize the same antigen peptide and many antigen peptides are recognized by the same TCR. The TCR is composed of two different protein chains (that is, it is a heterodimer). In humans, in 95% of T cells the TCR consists of an alpha (α) chain and a beta (β) chain (encoded by TRA and TRB, respectively), whereas in 5% of T cells the TCR consists of gamma and delta (</a:t>
            </a:r>
            <a:r>
              <a:rPr lang="en-US" baseline="0" dirty="0" err="1" smtClean="0"/>
              <a:t>γ</a:t>
            </a:r>
            <a:r>
              <a:rPr lang="en-US" baseline="0" dirty="0" smtClean="0"/>
              <a:t>/</a:t>
            </a:r>
            <a:r>
              <a:rPr lang="en-US" baseline="0" dirty="0" err="1" smtClean="0"/>
              <a:t>δ</a:t>
            </a:r>
            <a:r>
              <a:rPr lang="en-US" baseline="0" dirty="0" smtClean="0"/>
              <a:t>) chains (encoded by TRG and TRD, respectively).”</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“The TCR is a disulfide-linked membrane-anchored </a:t>
            </a:r>
            <a:r>
              <a:rPr lang="en-US" baseline="0" dirty="0" err="1" smtClean="0"/>
              <a:t>heterodimeric</a:t>
            </a:r>
            <a:r>
              <a:rPr lang="en-US" baseline="0" dirty="0" smtClean="0"/>
              <a:t> protein normally consisting of the highly variable alpha (α) and beta (β) chains expressed as part of a complex with the invariant CD3 chain molecules. T cells expressing this receptor are referred to as α:β (or αβ) T cells, though a minority of T cells express an alternate receptor, formed by variable gamma (</a:t>
            </a:r>
            <a:r>
              <a:rPr lang="en-US" baseline="0" dirty="0" err="1" smtClean="0"/>
              <a:t>γ</a:t>
            </a:r>
            <a:r>
              <a:rPr lang="en-US" baseline="0" dirty="0" smtClean="0"/>
              <a:t>) and delta (</a:t>
            </a:r>
            <a:r>
              <a:rPr lang="en-US" baseline="0" dirty="0" err="1" smtClean="0"/>
              <a:t>δ</a:t>
            </a:r>
            <a:r>
              <a:rPr lang="en-US" baseline="0" dirty="0" smtClean="0"/>
              <a:t>) chains, referred as </a:t>
            </a:r>
            <a:r>
              <a:rPr lang="en-US" baseline="0" dirty="0" err="1" smtClean="0"/>
              <a:t>γδ</a:t>
            </a:r>
            <a:r>
              <a:rPr lang="en-US" baseline="0" dirty="0" smtClean="0"/>
              <a:t> T cells. Each chain is composed of two extracellular domains: Variable (V) region and a Constant (C) region, both of Immunoglobulin superfamily (</a:t>
            </a:r>
            <a:r>
              <a:rPr lang="en-US" baseline="0" dirty="0" err="1" smtClean="0"/>
              <a:t>IgSF</a:t>
            </a:r>
            <a:r>
              <a:rPr lang="en-US" baseline="0" dirty="0" smtClean="0"/>
              <a:t>) domain forming antiparallel β-sheets. The Constant region is proximal to the cell membrane, followed by a </a:t>
            </a:r>
            <a:r>
              <a:rPr lang="en-US" baseline="0" dirty="0" err="1" smtClean="0"/>
              <a:t>transmembrane</a:t>
            </a:r>
            <a:r>
              <a:rPr lang="en-US" baseline="0" dirty="0" smtClean="0"/>
              <a:t> region and a short cytoplasmic tail, while the Variable region binds to the peptide/MHC complex.”</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“The generation of TCR diversity is similar to that for antibodies and B cell antigen receptors. It arises mainly from genetic recombination of the DNA encoded segments in individual somatic T cells by somatic V(D)J recombination using RAG1 and RAG2 </a:t>
            </a:r>
            <a:r>
              <a:rPr lang="en-US" baseline="0" dirty="0" err="1" smtClean="0"/>
              <a:t>recombinases</a:t>
            </a:r>
            <a:r>
              <a:rPr lang="en-US" baseline="0" dirty="0" smtClean="0"/>
              <a:t>. Unlike </a:t>
            </a:r>
            <a:r>
              <a:rPr lang="en-US" baseline="0" dirty="0" err="1" smtClean="0"/>
              <a:t>immunoglobulins</a:t>
            </a:r>
            <a:r>
              <a:rPr lang="en-US" baseline="0" dirty="0" smtClean="0"/>
              <a:t>, however, TCR genes do not undergo somatic </a:t>
            </a:r>
            <a:r>
              <a:rPr lang="en-US" baseline="0" dirty="0" err="1" smtClean="0"/>
              <a:t>hypermutation</a:t>
            </a:r>
            <a:r>
              <a:rPr lang="en-US" baseline="0" dirty="0" smtClean="0"/>
              <a:t>, and T cells do not express Activation-Induced (</a:t>
            </a:r>
            <a:r>
              <a:rPr lang="en-US" baseline="0" dirty="0" err="1" smtClean="0"/>
              <a:t>Cytidine</a:t>
            </a:r>
            <a:r>
              <a:rPr lang="en-US" baseline="0" dirty="0" smtClean="0"/>
              <a:t>) </a:t>
            </a:r>
            <a:r>
              <a:rPr lang="en-US" baseline="0" dirty="0" err="1" smtClean="0"/>
              <a:t>Deaminase</a:t>
            </a:r>
            <a:r>
              <a:rPr lang="en-US" baseline="0" dirty="0" smtClean="0"/>
              <a:t> (AID).”</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“The TCR alpha chain is generated by VJ recombination, whereas the beta chain is generated by VDJ recombination (both involving a somewhat random joining of gene segments to generate the complete TCR chain).”</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“The most common mechanism for activation and regulation of molecules beneath the lipid bilayer is via reversible tyrosine phosphorylation by protein kinase/phosphatase. T cells </a:t>
            </a:r>
            <a:r>
              <a:rPr lang="en-US" baseline="0" dirty="0" err="1" smtClean="0"/>
              <a:t>utilise</a:t>
            </a:r>
            <a:r>
              <a:rPr lang="en-US" baseline="0" dirty="0" smtClean="0"/>
              <a:t> the </a:t>
            </a:r>
            <a:r>
              <a:rPr lang="en-US" baseline="0" dirty="0" err="1" smtClean="0"/>
              <a:t>Src</a:t>
            </a:r>
            <a:r>
              <a:rPr lang="en-US" baseline="0" dirty="0" smtClean="0"/>
              <a:t> family kinases in </a:t>
            </a:r>
            <a:r>
              <a:rPr lang="en-US" baseline="0" dirty="0" err="1" smtClean="0"/>
              <a:t>transmembrane</a:t>
            </a:r>
            <a:r>
              <a:rPr lang="en-US" baseline="0" dirty="0" smtClean="0"/>
              <a:t> </a:t>
            </a:r>
            <a:r>
              <a:rPr lang="en-US" baseline="0" dirty="0" err="1" smtClean="0"/>
              <a:t>signalling</a:t>
            </a:r>
            <a:r>
              <a:rPr lang="en-US" baseline="0" dirty="0" smtClean="0"/>
              <a:t> largely to phosphorylate </a:t>
            </a:r>
            <a:r>
              <a:rPr lang="en-US" baseline="0" dirty="0" err="1" smtClean="0"/>
              <a:t>tyrosines</a:t>
            </a:r>
            <a:r>
              <a:rPr lang="en-US" baseline="0" dirty="0" smtClean="0"/>
              <a:t> that are part of </a:t>
            </a:r>
            <a:r>
              <a:rPr lang="en-US" baseline="0" dirty="0" err="1" smtClean="0"/>
              <a:t>immunoreceptor</a:t>
            </a:r>
            <a:r>
              <a:rPr lang="en-US" baseline="0" dirty="0" smtClean="0"/>
              <a:t> tyrosine-based activation motifs (ITAM) in intracellular parts of CD3 and </a:t>
            </a:r>
            <a:r>
              <a:rPr lang="en-US" baseline="0" dirty="0" err="1" smtClean="0"/>
              <a:t>ζ</a:t>
            </a:r>
            <a:r>
              <a:rPr lang="en-US" baseline="0" dirty="0" smtClean="0"/>
              <a:t> chains.”</a:t>
            </a:r>
          </a:p>
          <a:p>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22</a:t>
            </a:fld>
            <a:endParaRPr lang="en-US"/>
          </a:p>
        </p:txBody>
      </p:sp>
    </p:spTree>
    <p:extLst>
      <p:ext uri="{BB962C8B-B14F-4D97-AF65-F5344CB8AC3E}">
        <p14:creationId xmlns:p14="http://schemas.microsoft.com/office/powerpoint/2010/main" val="335667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98737" y="3011714"/>
            <a:ext cx="5242063" cy="1084036"/>
          </a:xfrm>
        </p:spPr>
        <p:txBody>
          <a:bodyPr anchor="b">
            <a:normAutofit/>
          </a:bodyPr>
          <a:lstStyle>
            <a:lvl1pPr algn="l">
              <a:defRPr sz="2600" b="1" baseline="0">
                <a:solidFill>
                  <a:schemeClr val="tx1">
                    <a:lumMod val="90000"/>
                    <a:lumOff val="10000"/>
                  </a:schemeClr>
                </a:solidFill>
                <a:latin typeface="+mj-lt"/>
                <a:cs typeface="Trebuchet MS"/>
              </a:defRPr>
            </a:lvl1pPr>
          </a:lstStyle>
          <a:p>
            <a:r>
              <a:rPr lang="en-US" smtClean="0"/>
              <a:t>Click to edit Master title style</a:t>
            </a:r>
            <a:endParaRPr lang="en-US" dirty="0"/>
          </a:p>
        </p:txBody>
      </p:sp>
      <p:sp>
        <p:nvSpPr>
          <p:cNvPr id="3" name="Subtitle 2"/>
          <p:cNvSpPr>
            <a:spLocks noGrp="1"/>
          </p:cNvSpPr>
          <p:nvPr>
            <p:ph type="subTitle" idx="1"/>
          </p:nvPr>
        </p:nvSpPr>
        <p:spPr>
          <a:xfrm>
            <a:off x="3698737" y="4368800"/>
            <a:ext cx="5242063" cy="1219200"/>
          </a:xfrm>
        </p:spPr>
        <p:txBody>
          <a:bodyPr>
            <a:normAutofit/>
          </a:bodyPr>
          <a:lstStyle>
            <a:lvl1pPr marL="0" indent="0" algn="l">
              <a:buNone/>
              <a:defRPr sz="2000">
                <a:solidFill>
                  <a:schemeClr val="tx1">
                    <a:tint val="75000"/>
                  </a:schemeClr>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Footer Placeholder 3"/>
          <p:cNvSpPr>
            <a:spLocks noGrp="1"/>
          </p:cNvSpPr>
          <p:nvPr>
            <p:ph type="ftr" sz="quarter" idx="10"/>
          </p:nvPr>
        </p:nvSpPr>
        <p:spPr>
          <a:xfrm>
            <a:off x="3698737" y="6240462"/>
            <a:ext cx="5242064" cy="365125"/>
          </a:xfrm>
        </p:spPr>
        <p:txBody>
          <a:bodyPr/>
          <a:lstStyle>
            <a:lvl1pPr>
              <a:defRPr sz="1100">
                <a:latin typeface="+mn-lt"/>
                <a:cs typeface="Calibri"/>
              </a:defRPr>
            </a:lvl1pPr>
          </a:lstStyle>
          <a:p>
            <a:r>
              <a:rPr lang="en-US" smtClean="0"/>
              <a:t>Presenter &lt;address@genome.wustl.edu&gt;</a:t>
            </a:r>
            <a:endParaRPr lang="en-US" dirty="0"/>
          </a:p>
        </p:txBody>
      </p:sp>
    </p:spTree>
    <p:extLst>
      <p:ext uri="{BB962C8B-B14F-4D97-AF65-F5344CB8AC3E}">
        <p14:creationId xmlns:p14="http://schemas.microsoft.com/office/powerpoint/2010/main" val="1472851122"/>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lvl1pPr>
              <a:defRPr sz="1100">
                <a:latin typeface="+mn-lt"/>
                <a:cs typeface="Calibri"/>
              </a:defRPr>
            </a:lvl1pPr>
          </a:lstStyle>
          <a:p>
            <a:r>
              <a:rPr lang="en-US" smtClean="0"/>
              <a:t>Presenter &lt;address@genome.wustl.edu&gt;</a:t>
            </a:r>
            <a:endParaRPr lang="en-US" dirty="0"/>
          </a:p>
        </p:txBody>
      </p:sp>
      <p:sp>
        <p:nvSpPr>
          <p:cNvPr id="4" name="Text Placeholder 2"/>
          <p:cNvSpPr>
            <a:spLocks noGrp="1"/>
          </p:cNvSpPr>
          <p:nvPr>
            <p:ph idx="1"/>
          </p:nvPr>
        </p:nvSpPr>
        <p:spPr>
          <a:xfrm>
            <a:off x="226785" y="1016000"/>
            <a:ext cx="8636001" cy="51207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81661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ig 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5" y="163716"/>
            <a:ext cx="8636001" cy="1272514"/>
          </a:xfrm>
        </p:spPr>
        <p:txBody>
          <a:bodyPr>
            <a:noAutofit/>
          </a:bodyPr>
          <a:lstStyle>
            <a:lvl1pPr>
              <a:defRPr sz="4400"/>
            </a:lvl1p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4436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6784" y="3510643"/>
            <a:ext cx="8690429" cy="1362075"/>
          </a:xfrm>
        </p:spPr>
        <p:txBody>
          <a:bodyPr anchor="ctr" anchorCtr="0">
            <a:noAutofit/>
          </a:bodyPr>
          <a:lstStyle>
            <a:lvl1pPr algn="l">
              <a:defRPr sz="2600" b="1" cap="none"/>
            </a:lvl1pPr>
          </a:lstStyle>
          <a:p>
            <a:r>
              <a:rPr lang="en-US" dirty="0" smtClean="0"/>
              <a:t>Click to edit Master section title style</a:t>
            </a:r>
            <a:endParaRPr lang="en-US" dirty="0"/>
          </a:p>
        </p:txBody>
      </p:sp>
      <p:sp>
        <p:nvSpPr>
          <p:cNvPr id="3" name="Text Placeholder 2"/>
          <p:cNvSpPr>
            <a:spLocks noGrp="1"/>
          </p:cNvSpPr>
          <p:nvPr>
            <p:ph type="body" idx="1" hasCustomPrompt="1"/>
          </p:nvPr>
        </p:nvSpPr>
        <p:spPr>
          <a:xfrm>
            <a:off x="226785" y="5107215"/>
            <a:ext cx="8690429" cy="762000"/>
          </a:xfrm>
        </p:spPr>
        <p:txBody>
          <a:bodyPr anchor="t" anchorCtr="0">
            <a:noAutofit/>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section subtitle styles</a:t>
            </a:r>
          </a:p>
        </p:txBody>
      </p:sp>
      <p:sp>
        <p:nvSpPr>
          <p:cNvPr id="5" name="Footer Placeholder 4"/>
          <p:cNvSpPr>
            <a:spLocks noGrp="1"/>
          </p:cNvSpPr>
          <p:nvPr>
            <p:ph type="ftr" sz="quarter" idx="10"/>
          </p:nvPr>
        </p:nvSpPr>
        <p:spPr/>
        <p:txBody>
          <a:bodyPr/>
          <a:lstStyle>
            <a:lvl1pPr>
              <a:defRPr>
                <a:latin typeface="+mn-lt"/>
                <a:cs typeface="Calibri"/>
              </a:defRPr>
            </a:lvl1pPr>
          </a:lstStyle>
          <a:p>
            <a:r>
              <a:rPr lang="en-US" smtClean="0"/>
              <a:t>Presenter &lt;address@genome.wustl.edu&gt;</a:t>
            </a:r>
            <a:endParaRPr lang="en-US" dirty="0"/>
          </a:p>
        </p:txBody>
      </p:sp>
    </p:spTree>
    <p:extLst>
      <p:ext uri="{BB962C8B-B14F-4D97-AF65-F5344CB8AC3E}">
        <p14:creationId xmlns:p14="http://schemas.microsoft.com/office/powerpoint/2010/main" val="734713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26786" y="1006929"/>
            <a:ext cx="4197112"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006929"/>
            <a:ext cx="4214586"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527516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Footer Placeholder 5"/>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3413056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413596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6" y="273050"/>
            <a:ext cx="3238727" cy="1162050"/>
          </a:xfrm>
        </p:spPr>
        <p:txBody>
          <a:bodyPr anchor="b">
            <a:normAutofit/>
          </a:bodyPr>
          <a:lstStyle>
            <a:lvl1pPr algn="l">
              <a:defRPr sz="2400" b="1"/>
            </a:lvl1pPr>
          </a:lstStyle>
          <a:p>
            <a:r>
              <a:rPr lang="en-US" smtClean="0"/>
              <a:t>Click to edit Master title style</a:t>
            </a:r>
            <a:endParaRPr lang="en-US" dirty="0"/>
          </a:p>
        </p:txBody>
      </p:sp>
      <p:sp>
        <p:nvSpPr>
          <p:cNvPr id="3" name="Content Placeholder 2"/>
          <p:cNvSpPr>
            <a:spLocks noGrp="1"/>
          </p:cNvSpPr>
          <p:nvPr>
            <p:ph idx="1"/>
          </p:nvPr>
        </p:nvSpPr>
        <p:spPr>
          <a:xfrm>
            <a:off x="3575049" y="273050"/>
            <a:ext cx="5396593" cy="5853113"/>
          </a:xfrm>
        </p:spPr>
        <p:txBody>
          <a:bodyPr/>
          <a:lstStyle>
            <a:lvl1pPr>
              <a:defRPr sz="24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26786" y="1435100"/>
            <a:ext cx="3238728" cy="4691063"/>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3654405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8189" y="4800600"/>
            <a:ext cx="8727166"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08189" y="254000"/>
            <a:ext cx="8727166" cy="436335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08189" y="5367338"/>
            <a:ext cx="872716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r>
              <a:rPr lang="en-US" dirty="0" smtClean="0"/>
              <a:t>Presenter &lt;</a:t>
            </a:r>
            <a:r>
              <a:rPr lang="en-US" dirty="0" err="1" smtClean="0"/>
              <a:t>address@genome.wustl.edu</a:t>
            </a:r>
            <a:r>
              <a:rPr lang="en-US" dirty="0" smtClean="0"/>
              <a:t>&gt;</a:t>
            </a:r>
            <a:endParaRPr lang="en-US" dirty="0"/>
          </a:p>
        </p:txBody>
      </p:sp>
    </p:spTree>
    <p:extLst>
      <p:ext uri="{BB962C8B-B14F-4D97-AF65-F5344CB8AC3E}">
        <p14:creationId xmlns:p14="http://schemas.microsoft.com/office/powerpoint/2010/main" val="13312192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1"/>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785" y="110803"/>
            <a:ext cx="8636001" cy="57105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6785" y="1016000"/>
            <a:ext cx="8636001" cy="51207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26785" y="6356350"/>
            <a:ext cx="8118929" cy="365125"/>
          </a:xfrm>
          <a:prstGeom prst="rect">
            <a:avLst/>
          </a:prstGeom>
        </p:spPr>
        <p:txBody>
          <a:bodyPr vert="horz" lIns="91440" tIns="45720" rIns="91440" bIns="45720" rtlCol="0" anchor="ctr"/>
          <a:lstStyle>
            <a:lvl1pPr algn="l">
              <a:defRPr sz="1100">
                <a:solidFill>
                  <a:schemeClr val="tx1">
                    <a:tint val="75000"/>
                  </a:schemeClr>
                </a:solidFill>
                <a:latin typeface="+mn-lt"/>
                <a:cs typeface="Calibri"/>
              </a:defRPr>
            </a:lvl1pPr>
          </a:lstStyle>
          <a:p>
            <a:r>
              <a:rPr lang="en-US" smtClean="0"/>
              <a:t>Presenter &lt;address@genome.wustl.edu&gt;</a:t>
            </a:r>
            <a:endParaRPr lang="en-US" dirty="0"/>
          </a:p>
        </p:txBody>
      </p:sp>
      <p:sp>
        <p:nvSpPr>
          <p:cNvPr id="4" name="TextBox 3"/>
          <p:cNvSpPr txBox="1"/>
          <p:nvPr userDrawn="1"/>
        </p:nvSpPr>
        <p:spPr>
          <a:xfrm>
            <a:off x="8598916" y="6396080"/>
            <a:ext cx="340370" cy="246221"/>
          </a:xfrm>
          <a:prstGeom prst="rect">
            <a:avLst/>
          </a:prstGeom>
          <a:noFill/>
        </p:spPr>
        <p:txBody>
          <a:bodyPr wrap="square" rtlCol="0" anchor="ctr">
            <a:spAutoFit/>
          </a:bodyPr>
          <a:lstStyle/>
          <a:p>
            <a:pPr algn="ctr"/>
            <a:fld id="{685820D5-08CF-9941-8955-EE599C6FFB49}" type="slidenum">
              <a:rPr lang="en-US" sz="1000" smtClean="0"/>
              <a:pPr algn="ctr"/>
              <a:t>‹#›</a:t>
            </a:fld>
            <a:endParaRPr lang="en-US" sz="1000" dirty="0"/>
          </a:p>
        </p:txBody>
      </p:sp>
    </p:spTree>
    <p:extLst>
      <p:ext uri="{BB962C8B-B14F-4D97-AF65-F5344CB8AC3E}">
        <p14:creationId xmlns:p14="http://schemas.microsoft.com/office/powerpoint/2010/main" val="3951306937"/>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9" r:id="rId3"/>
    <p:sldLayoutId id="2147483651" r:id="rId4"/>
    <p:sldLayoutId id="2147483652" r:id="rId5"/>
    <p:sldLayoutId id="2147483654" r:id="rId6"/>
    <p:sldLayoutId id="2147483655" r:id="rId7"/>
    <p:sldLayoutId id="2147483656" r:id="rId8"/>
    <p:sldLayoutId id="2147483657" r:id="rId9"/>
  </p:sldLayoutIdLst>
  <p:txStyles>
    <p:titleStyle>
      <a:lvl1pPr algn="l" defTabSz="457200" rtl="0" eaLnBrk="1" latinLnBrk="0" hangingPunct="1">
        <a:spcBef>
          <a:spcPct val="0"/>
        </a:spcBef>
        <a:buNone/>
        <a:defRPr sz="2800" b="1" kern="1200">
          <a:solidFill>
            <a:schemeClr val="tx1">
              <a:lumMod val="90000"/>
              <a:lumOff val="10000"/>
            </a:schemeClr>
          </a:solidFill>
          <a:latin typeface="+mj-lt"/>
          <a:ea typeface="+mj-ea"/>
          <a:cs typeface="Trebuchet MS"/>
        </a:defRPr>
      </a:lvl1pPr>
    </p:titleStyle>
    <p:body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hyperlink" Target="http://www.ebi.ac.uk/imgt/hla/" TargetMode="External"/><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hyperlink" Target="https://www.ncbi.nlm.nih.gov/pubmed/22001389" TargetMode="External"/><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pdb101.rcsb.org/motm/63" TargetMode="External"/><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7.xml.rels><?xml version="1.0" encoding="UTF-8" standalone="yes"?>
<Relationships xmlns="http://schemas.openxmlformats.org/package/2006/relationships"><Relationship Id="rId3" Type="http://schemas.openxmlformats.org/officeDocument/2006/relationships/hyperlink" Target="http://www.imgt.org" TargetMode="External"/><Relationship Id="rId4" Type="http://schemas.openxmlformats.org/officeDocument/2006/relationships/hyperlink" Target="https://www.ebi.ac.uk/ipd/imgt/hla/" TargetMode="Externa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hyperlink" Target="https://commons.wikimedia.org/w/index.php?curid=9520024" TargetMode="External"/><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3" Type="http://schemas.openxmlformats.org/officeDocument/2006/relationships/hyperlink" Target="http://2012.igem.org/wiki/index.php?title=Team:Marburg_SYNMIKRO/Project&amp;oldid=271252" TargetMode="External"/><Relationship Id="rId4" Type="http://schemas.openxmlformats.org/officeDocument/2006/relationships/image" Target="../media/image17.png"/><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3" Type="http://schemas.openxmlformats.org/officeDocument/2006/relationships/hyperlink" Target="http://www.imgt.org/ligmdb/" TargetMode="External"/><Relationship Id="rId4" Type="http://schemas.openxmlformats.org/officeDocument/2006/relationships/hyperlink" Target="http://mixcr.readthedocs.io/en/latest/geneFeatures.html" TargetMode="External"/><Relationship Id="rId5"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5.xml.rels><?xml version="1.0" encoding="UTF-8" standalone="yes"?>
<Relationships xmlns="http://schemas.openxmlformats.org/package/2006/relationships"><Relationship Id="rId3" Type="http://schemas.openxmlformats.org/officeDocument/2006/relationships/hyperlink" Target="https://www.ncbi.nlm.nih.gov/pubmed/25177493" TargetMode="External"/><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hyperlink" Target="http://www.cancer.gov" TargetMode="Externa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hyperlink" Target="http://www.pvactools.org" TargetMode="Externa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ebi.ac.uk/ipd/imgt/hla/" TargetMode="External"/><Relationship Id="rId4" Type="http://schemas.openxmlformats.org/officeDocument/2006/relationships/hyperlink" Target="http://www.iedb.org/" TargetMode="External"/><Relationship Id="rId5" Type="http://schemas.openxmlformats.org/officeDocument/2006/relationships/hyperlink" Target="http://www.imgt.org/" TargetMode="External"/><Relationship Id="rId6" Type="http://schemas.openxmlformats.org/officeDocument/2006/relationships/hyperlink" Target="http://tools.iedb.org/main/download/" TargetMode="External"/><Relationship Id="rId7" Type="http://schemas.openxmlformats.org/officeDocument/2006/relationships/hyperlink" Target="http://pvactools.org/" TargetMode="External"/><Relationship Id="rId8" Type="http://schemas.openxmlformats.org/officeDocument/2006/relationships/hyperlink" Target="https://github.com/openvax/" TargetMode="External"/><Relationship Id="rId9" Type="http://schemas.openxmlformats.org/officeDocument/2006/relationships/hyperlink" Target="http://mixcr.readthedocs.io/en/latest/" TargetMode="External"/><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 Id="rId3" Type="http://schemas.openxmlformats.org/officeDocument/2006/relationships/hyperlink" Target="https://www.ncbi.nlm.nih.gov/pubmed/23175229"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PMBIO Module 08 </a:t>
            </a:r>
            <a:br>
              <a:rPr lang="en-US" dirty="0" smtClean="0"/>
            </a:br>
            <a:r>
              <a:rPr lang="en-US" dirty="0"/>
              <a:t/>
            </a:r>
            <a:br>
              <a:rPr lang="en-US" dirty="0"/>
            </a:br>
            <a:r>
              <a:rPr lang="en-US" dirty="0" smtClean="0"/>
              <a:t>Immune. </a:t>
            </a:r>
            <a:r>
              <a:rPr lang="en-US" b="0" smtClean="0"/>
              <a:t>Immunogenomics analysis</a:t>
            </a:r>
            <a:endParaRPr lang="en-US" b="0" dirty="0"/>
          </a:p>
        </p:txBody>
      </p:sp>
      <p:sp>
        <p:nvSpPr>
          <p:cNvPr id="3" name="Subtitle 2"/>
          <p:cNvSpPr>
            <a:spLocks noGrp="1"/>
          </p:cNvSpPr>
          <p:nvPr>
            <p:ph type="subTitle" idx="1"/>
          </p:nvPr>
        </p:nvSpPr>
        <p:spPr>
          <a:xfrm>
            <a:off x="3698737" y="5141551"/>
            <a:ext cx="5242063" cy="1219200"/>
          </a:xfrm>
        </p:spPr>
        <p:txBody>
          <a:bodyPr>
            <a:normAutofit fontScale="77500" lnSpcReduction="20000"/>
          </a:bodyPr>
          <a:lstStyle/>
          <a:p>
            <a:pPr algn="r"/>
            <a:r>
              <a:rPr lang="en-US" sz="1800" dirty="0" smtClean="0"/>
              <a:t>Malachi Griffith, Obi Griffith, Zachary Skidmore, </a:t>
            </a:r>
            <a:r>
              <a:rPr lang="en-US" sz="1800" dirty="0" err="1" smtClean="0"/>
              <a:t>Huiming</a:t>
            </a:r>
            <a:r>
              <a:rPr lang="en-US" sz="1800" dirty="0" smtClean="0"/>
              <a:t> Xia</a:t>
            </a:r>
          </a:p>
          <a:p>
            <a:pPr algn="r"/>
            <a:r>
              <a:rPr lang="en-US" sz="1800" dirty="0"/>
              <a:t>Introduction to bioinformatics for DNA and RNA sequence analysis (IBDR01)</a:t>
            </a:r>
          </a:p>
          <a:p>
            <a:pPr algn="r"/>
            <a:r>
              <a:rPr lang="en-US" sz="1800" dirty="0"/>
              <a:t>29 October </a:t>
            </a:r>
            <a:r>
              <a:rPr lang="mr-IN" sz="1800" dirty="0"/>
              <a:t>–</a:t>
            </a:r>
            <a:r>
              <a:rPr lang="en-US" sz="1800" dirty="0"/>
              <a:t> 2 November, 2018</a:t>
            </a:r>
          </a:p>
          <a:p>
            <a:pPr algn="r"/>
            <a:r>
              <a:rPr lang="en-US" sz="1800" dirty="0"/>
              <a:t>Glasgow </a:t>
            </a:r>
            <a:endParaRPr lang="en-US" sz="1800" dirty="0" smtClean="0"/>
          </a:p>
          <a:p>
            <a:pPr algn="r"/>
            <a:endParaRPr lang="en-US" sz="1800" dirty="0"/>
          </a:p>
        </p:txBody>
      </p:sp>
      <p:sp>
        <p:nvSpPr>
          <p:cNvPr id="6" name="Rectangle 5"/>
          <p:cNvSpPr/>
          <p:nvPr/>
        </p:nvSpPr>
        <p:spPr>
          <a:xfrm>
            <a:off x="61202" y="1"/>
            <a:ext cx="3442627" cy="1323590"/>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genvis-dna-bg_optimized_v1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52" y="-7633"/>
            <a:ext cx="9075148" cy="2869918"/>
          </a:xfrm>
          <a:prstGeom prst="rect">
            <a:avLst/>
          </a:prstGeom>
        </p:spPr>
      </p:pic>
      <p:pic>
        <p:nvPicPr>
          <p:cNvPr id="7" name="Picture 6" descr="School_of_Medicine_2linehrz_pos(RGB)1000-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529" y="5339052"/>
            <a:ext cx="2588276" cy="1414140"/>
          </a:xfrm>
          <a:prstGeom prst="rect">
            <a:avLst/>
          </a:prstGeom>
        </p:spPr>
      </p:pic>
    </p:spTree>
    <p:extLst>
      <p:ext uri="{BB962C8B-B14F-4D97-AF65-F5344CB8AC3E}">
        <p14:creationId xmlns:p14="http://schemas.microsoft.com/office/powerpoint/2010/main" val="23977794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4451"/>
            <a:ext cx="8686800" cy="743224"/>
          </a:xfrm>
        </p:spPr>
        <p:txBody>
          <a:bodyPr>
            <a:noAutofit/>
          </a:bodyPr>
          <a:lstStyle/>
          <a:p>
            <a:r>
              <a:rPr lang="en-US" sz="2000" dirty="0" smtClean="0"/>
              <a:t>Invoking an adaptive immune response against the tumor (focus on CD8+ T cells)</a:t>
            </a:r>
            <a:endParaRPr lang="en-US" sz="2000" dirty="0"/>
          </a:p>
        </p:txBody>
      </p:sp>
      <p:sp>
        <p:nvSpPr>
          <p:cNvPr id="3" name="TextBox 2"/>
          <p:cNvSpPr txBox="1"/>
          <p:nvPr/>
        </p:nvSpPr>
        <p:spPr>
          <a:xfrm>
            <a:off x="6452462" y="3218230"/>
            <a:ext cx="2716473" cy="646331"/>
          </a:xfrm>
          <a:prstGeom prst="rect">
            <a:avLst/>
          </a:prstGeom>
          <a:noFill/>
        </p:spPr>
        <p:txBody>
          <a:bodyPr wrap="square" rtlCol="0">
            <a:spAutoFit/>
          </a:bodyPr>
          <a:lstStyle/>
          <a:p>
            <a:r>
              <a:rPr lang="en-US" b="1" dirty="0" smtClean="0"/>
              <a:t>3. </a:t>
            </a:r>
            <a:r>
              <a:rPr lang="en-US" b="1" dirty="0" err="1" smtClean="0"/>
              <a:t>Neoantigen</a:t>
            </a:r>
            <a:r>
              <a:rPr lang="en-US" dirty="0" smtClean="0"/>
              <a:t> peptide presented by </a:t>
            </a:r>
            <a:r>
              <a:rPr lang="en-US" b="1" dirty="0" smtClean="0"/>
              <a:t>MHC</a:t>
            </a:r>
            <a:endParaRPr lang="en-US" b="1" dirty="0"/>
          </a:p>
        </p:txBody>
      </p:sp>
      <p:sp>
        <p:nvSpPr>
          <p:cNvPr id="4" name="TextBox 3"/>
          <p:cNvSpPr txBox="1"/>
          <p:nvPr/>
        </p:nvSpPr>
        <p:spPr>
          <a:xfrm>
            <a:off x="6456569" y="2267251"/>
            <a:ext cx="2478111" cy="923330"/>
          </a:xfrm>
          <a:prstGeom prst="rect">
            <a:avLst/>
          </a:prstGeom>
          <a:noFill/>
        </p:spPr>
        <p:txBody>
          <a:bodyPr wrap="square" rtlCol="0">
            <a:spAutoFit/>
          </a:bodyPr>
          <a:lstStyle/>
          <a:p>
            <a:r>
              <a:rPr lang="en-US" b="1" dirty="0" smtClean="0"/>
              <a:t>4. T cell receptor </a:t>
            </a:r>
            <a:r>
              <a:rPr lang="en-US" dirty="0" smtClean="0"/>
              <a:t>that uniquely matches the tumor peptide</a:t>
            </a:r>
            <a:endParaRPr lang="en-US" dirty="0"/>
          </a:p>
        </p:txBody>
      </p:sp>
      <p:sp>
        <p:nvSpPr>
          <p:cNvPr id="5" name="TextBox 4"/>
          <p:cNvSpPr txBox="1"/>
          <p:nvPr/>
        </p:nvSpPr>
        <p:spPr>
          <a:xfrm>
            <a:off x="228600" y="2784692"/>
            <a:ext cx="2268230" cy="1200329"/>
          </a:xfrm>
          <a:prstGeom prst="rect">
            <a:avLst/>
          </a:prstGeom>
          <a:noFill/>
        </p:spPr>
        <p:txBody>
          <a:bodyPr wrap="square" rtlCol="0">
            <a:spAutoFit/>
          </a:bodyPr>
          <a:lstStyle/>
          <a:p>
            <a:r>
              <a:rPr lang="en-US" b="1" dirty="0" smtClean="0"/>
              <a:t>1. Tumor</a:t>
            </a:r>
            <a:r>
              <a:rPr lang="en-US" dirty="0" smtClean="0"/>
              <a:t> produces a unique peptide corresponding to a somatic </a:t>
            </a:r>
            <a:r>
              <a:rPr lang="en-US" b="1" dirty="0" smtClean="0"/>
              <a:t>mutation</a:t>
            </a:r>
            <a:endParaRPr lang="en-US" b="1" dirty="0"/>
          </a:p>
        </p:txBody>
      </p:sp>
      <p:sp>
        <p:nvSpPr>
          <p:cNvPr id="6" name="TextBox 5"/>
          <p:cNvSpPr txBox="1"/>
          <p:nvPr/>
        </p:nvSpPr>
        <p:spPr>
          <a:xfrm>
            <a:off x="6456570" y="4627465"/>
            <a:ext cx="2268230" cy="1200329"/>
          </a:xfrm>
          <a:prstGeom prst="rect">
            <a:avLst/>
          </a:prstGeom>
          <a:noFill/>
        </p:spPr>
        <p:txBody>
          <a:bodyPr wrap="square" rtlCol="0">
            <a:spAutoFit/>
          </a:bodyPr>
          <a:lstStyle/>
          <a:p>
            <a:r>
              <a:rPr lang="en-US" b="1" dirty="0" smtClean="0"/>
              <a:t>2. Processing </a:t>
            </a:r>
            <a:r>
              <a:rPr lang="en-US" dirty="0" smtClean="0"/>
              <a:t>and presentation of the tumor specific peptide</a:t>
            </a:r>
            <a:endParaRPr lang="en-US" dirty="0"/>
          </a:p>
        </p:txBody>
      </p:sp>
      <p:grpSp>
        <p:nvGrpSpPr>
          <p:cNvPr id="7" name="Group 6"/>
          <p:cNvGrpSpPr/>
          <p:nvPr/>
        </p:nvGrpSpPr>
        <p:grpSpPr>
          <a:xfrm>
            <a:off x="2993986" y="2136675"/>
            <a:ext cx="1830453" cy="3605307"/>
            <a:chOff x="2920276" y="1404843"/>
            <a:chExt cx="2768627" cy="5453157"/>
          </a:xfrm>
        </p:grpSpPr>
        <p:pic>
          <p:nvPicPr>
            <p:cNvPr id="8" name="Picture 7" descr="nri3339-f1.jpg"/>
            <p:cNvPicPr>
              <a:picLocks noChangeAspect="1"/>
            </p:cNvPicPr>
            <p:nvPr/>
          </p:nvPicPr>
          <p:blipFill rotWithShape="1">
            <a:blip r:embed="rId2">
              <a:extLst>
                <a:ext uri="{28A0092B-C50C-407E-A947-70E740481C1C}">
                  <a14:useLocalDpi xmlns:a14="http://schemas.microsoft.com/office/drawing/2010/main" val="0"/>
                </a:ext>
              </a:extLst>
            </a:blip>
            <a:srcRect r="49483"/>
            <a:stretch/>
          </p:blipFill>
          <p:spPr>
            <a:xfrm>
              <a:off x="2920276" y="1404843"/>
              <a:ext cx="2768627" cy="5453157"/>
            </a:xfrm>
            <a:prstGeom prst="rect">
              <a:avLst/>
            </a:prstGeom>
          </p:spPr>
        </p:pic>
        <p:sp>
          <p:nvSpPr>
            <p:cNvPr id="9" name="Rectangle 8"/>
            <p:cNvSpPr/>
            <p:nvPr/>
          </p:nvSpPr>
          <p:spPr>
            <a:xfrm>
              <a:off x="3894667" y="2851836"/>
              <a:ext cx="465667" cy="186267"/>
            </a:xfrm>
            <a:prstGeom prst="rect">
              <a:avLst/>
            </a:prstGeom>
            <a:solidFill>
              <a:srgbClr val="D5D0D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0" name="Straight Arrow Connector 9"/>
          <p:cNvCxnSpPr>
            <a:stCxn id="5" idx="3"/>
          </p:cNvCxnSpPr>
          <p:nvPr/>
        </p:nvCxnSpPr>
        <p:spPr>
          <a:xfrm flipV="1">
            <a:off x="2496830" y="3279675"/>
            <a:ext cx="932170" cy="10518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flipV="1">
            <a:off x="4267200" y="5032275"/>
            <a:ext cx="2225144" cy="16552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3" idx="1"/>
          </p:cNvCxnSpPr>
          <p:nvPr/>
        </p:nvCxnSpPr>
        <p:spPr>
          <a:xfrm flipH="1" flipV="1">
            <a:off x="4495800" y="2974875"/>
            <a:ext cx="1956662" cy="56652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4" idx="1"/>
          </p:cNvCxnSpPr>
          <p:nvPr/>
        </p:nvCxnSpPr>
        <p:spPr>
          <a:xfrm flipH="1">
            <a:off x="4419600" y="2728916"/>
            <a:ext cx="2036969"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09939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12638" b="13790"/>
          <a:stretch/>
        </p:blipFill>
        <p:spPr>
          <a:xfrm>
            <a:off x="253999" y="1224398"/>
            <a:ext cx="8783809" cy="3308753"/>
          </a:xfrm>
          <a:prstGeom prst="rect">
            <a:avLst/>
          </a:prstGeom>
        </p:spPr>
      </p:pic>
      <p:sp>
        <p:nvSpPr>
          <p:cNvPr id="3" name="Title 1"/>
          <p:cNvSpPr>
            <a:spLocks noGrp="1"/>
          </p:cNvSpPr>
          <p:nvPr>
            <p:ph type="title"/>
          </p:nvPr>
        </p:nvSpPr>
        <p:spPr>
          <a:xfrm>
            <a:off x="228600" y="44451"/>
            <a:ext cx="8686800" cy="743224"/>
          </a:xfrm>
        </p:spPr>
        <p:txBody>
          <a:bodyPr>
            <a:noAutofit/>
          </a:bodyPr>
          <a:lstStyle/>
          <a:p>
            <a:r>
              <a:rPr lang="en-US" sz="2000" dirty="0"/>
              <a:t>To accurately predict binding of particular peptides to MHC, we need to know which MHC alleles each patient has</a:t>
            </a:r>
          </a:p>
        </p:txBody>
      </p:sp>
      <p:sp>
        <p:nvSpPr>
          <p:cNvPr id="4" name="Content Placeholder 2"/>
          <p:cNvSpPr>
            <a:spLocks noGrp="1"/>
          </p:cNvSpPr>
          <p:nvPr>
            <p:ph idx="1"/>
          </p:nvPr>
        </p:nvSpPr>
        <p:spPr>
          <a:xfrm>
            <a:off x="253999" y="4803454"/>
            <a:ext cx="7366001" cy="1524846"/>
          </a:xfrm>
        </p:spPr>
        <p:txBody>
          <a:bodyPr>
            <a:normAutofit fontScale="55000" lnSpcReduction="20000"/>
          </a:bodyPr>
          <a:lstStyle/>
          <a:p>
            <a:r>
              <a:rPr lang="en-US" dirty="0" smtClean="0"/>
              <a:t>The HLA locus is the most </a:t>
            </a:r>
            <a:r>
              <a:rPr lang="en-US" dirty="0"/>
              <a:t>heterogeneous region of </a:t>
            </a:r>
            <a:r>
              <a:rPr lang="en-US" dirty="0" smtClean="0"/>
              <a:t>the genome</a:t>
            </a:r>
            <a:endParaRPr lang="en-US" dirty="0"/>
          </a:p>
          <a:p>
            <a:pPr lvl="1"/>
            <a:r>
              <a:rPr lang="en-US" dirty="0" smtClean="0"/>
              <a:t>&gt;5,000 known variations of the </a:t>
            </a:r>
            <a:r>
              <a:rPr lang="en-US" dirty="0"/>
              <a:t>MHC Class I </a:t>
            </a:r>
            <a:r>
              <a:rPr lang="en-US" dirty="0" smtClean="0"/>
              <a:t>sequences alone</a:t>
            </a:r>
          </a:p>
          <a:p>
            <a:pPr lvl="1"/>
            <a:r>
              <a:rPr lang="en-US" dirty="0" smtClean="0"/>
              <a:t>e.g. HLA-A*02:101:01:02N </a:t>
            </a:r>
            <a:r>
              <a:rPr lang="mr-IN" dirty="0" smtClean="0"/>
              <a:t>…</a:t>
            </a:r>
            <a:endParaRPr lang="en-US" dirty="0"/>
          </a:p>
          <a:p>
            <a:r>
              <a:rPr lang="en-US" dirty="0"/>
              <a:t>Challenge to classical HLA </a:t>
            </a:r>
            <a:r>
              <a:rPr lang="en-US" dirty="0" smtClean="0"/>
              <a:t>allele typing</a:t>
            </a:r>
            <a:endParaRPr lang="en-US" dirty="0"/>
          </a:p>
          <a:p>
            <a:pPr lvl="1"/>
            <a:r>
              <a:rPr lang="en-US" dirty="0"/>
              <a:t>Polymorphisms can be outside the sequenced </a:t>
            </a:r>
            <a:r>
              <a:rPr lang="en-US" dirty="0" err="1"/>
              <a:t>hypervariable</a:t>
            </a:r>
            <a:r>
              <a:rPr lang="en-US" dirty="0"/>
              <a:t> region (exons 2-4 of the class I genes)</a:t>
            </a:r>
          </a:p>
          <a:p>
            <a:r>
              <a:rPr lang="en-US" dirty="0" smtClean="0"/>
              <a:t>Challenge </a:t>
            </a:r>
            <a:r>
              <a:rPr lang="en-US" dirty="0"/>
              <a:t>to NGS HLA typing</a:t>
            </a:r>
          </a:p>
          <a:p>
            <a:pPr lvl="1"/>
            <a:r>
              <a:rPr lang="en-US" dirty="0" smtClean="0"/>
              <a:t>Relies on good sequence coverage and a well annotated database of known HLA sequences</a:t>
            </a:r>
          </a:p>
          <a:p>
            <a:pPr lvl="2"/>
            <a:r>
              <a:rPr lang="en-US" dirty="0"/>
              <a:t>IMGT/HLA Database (</a:t>
            </a:r>
            <a:r>
              <a:rPr lang="en-US" dirty="0">
                <a:hlinkClick r:id="rId4"/>
              </a:rPr>
              <a:t>www.ebi.ac.uk/imgt/hla</a:t>
            </a:r>
            <a:r>
              <a:rPr lang="en-US" dirty="0" smtClean="0">
                <a:hlinkClick r:id="rId4"/>
              </a:rPr>
              <a:t>/</a:t>
            </a:r>
            <a:r>
              <a:rPr lang="en-US" dirty="0" smtClean="0"/>
              <a:t>)</a:t>
            </a:r>
            <a:endParaRPr lang="en-US" dirty="0"/>
          </a:p>
          <a:p>
            <a:endParaRPr lang="en-US" dirty="0"/>
          </a:p>
        </p:txBody>
      </p:sp>
      <p:pic>
        <p:nvPicPr>
          <p:cNvPr id="5" name="Picture 4" descr="class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18574" y="5230317"/>
            <a:ext cx="1625426" cy="1617133"/>
          </a:xfrm>
          <a:prstGeom prst="rect">
            <a:avLst/>
          </a:prstGeom>
        </p:spPr>
      </p:pic>
      <p:cxnSp>
        <p:nvCxnSpPr>
          <p:cNvPr id="6" name="Straight Arrow Connector 5"/>
          <p:cNvCxnSpPr/>
          <p:nvPr/>
        </p:nvCxnSpPr>
        <p:spPr>
          <a:xfrm>
            <a:off x="8119533" y="4900134"/>
            <a:ext cx="296333" cy="389466"/>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sp>
        <p:nvSpPr>
          <p:cNvPr id="7" name="TextBox 6"/>
          <p:cNvSpPr txBox="1"/>
          <p:nvPr/>
        </p:nvSpPr>
        <p:spPr>
          <a:xfrm>
            <a:off x="7304341" y="2481550"/>
            <a:ext cx="1733467" cy="276999"/>
          </a:xfrm>
          <a:prstGeom prst="rect">
            <a:avLst/>
          </a:prstGeom>
          <a:noFill/>
        </p:spPr>
        <p:txBody>
          <a:bodyPr wrap="none" rtlCol="0">
            <a:spAutoFit/>
          </a:bodyPr>
          <a:lstStyle/>
          <a:p>
            <a:r>
              <a:rPr lang="en-US" sz="1200" dirty="0" smtClean="0"/>
              <a:t>3 </a:t>
            </a:r>
            <a:r>
              <a:rPr lang="en-US" sz="1200" dirty="0" err="1" smtClean="0"/>
              <a:t>Mbp</a:t>
            </a:r>
            <a:r>
              <a:rPr lang="en-US" sz="1200" dirty="0" smtClean="0"/>
              <a:t> </a:t>
            </a:r>
            <a:r>
              <a:rPr lang="en-US" sz="1200" dirty="0"/>
              <a:t>stretch </a:t>
            </a:r>
            <a:r>
              <a:rPr lang="en-US" sz="1200" dirty="0" smtClean="0"/>
              <a:t>of </a:t>
            </a:r>
            <a:r>
              <a:rPr lang="en-US" sz="1200" dirty="0"/>
              <a:t>6p21</a:t>
            </a:r>
          </a:p>
        </p:txBody>
      </p:sp>
      <p:sp>
        <p:nvSpPr>
          <p:cNvPr id="8" name="Oval 7"/>
          <p:cNvSpPr/>
          <p:nvPr/>
        </p:nvSpPr>
        <p:spPr>
          <a:xfrm>
            <a:off x="7553364" y="3559127"/>
            <a:ext cx="348796" cy="681654"/>
          </a:xfrm>
          <a:prstGeom prst="ellipse">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0" y="6525201"/>
            <a:ext cx="2070100" cy="276999"/>
          </a:xfrm>
          <a:prstGeom prst="rect">
            <a:avLst/>
          </a:prstGeom>
          <a:noFill/>
        </p:spPr>
        <p:txBody>
          <a:bodyPr wrap="square" rtlCol="0">
            <a:spAutoFit/>
          </a:bodyPr>
          <a:lstStyle/>
          <a:p>
            <a:r>
              <a:rPr lang="en-US" sz="1200" dirty="0" smtClean="0"/>
              <a:t>Jasreet </a:t>
            </a:r>
            <a:r>
              <a:rPr lang="en-US" sz="1200" dirty="0" err="1" smtClean="0"/>
              <a:t>Hundal</a:t>
            </a:r>
            <a:endParaRPr lang="en-US" sz="1200" dirty="0"/>
          </a:p>
        </p:txBody>
      </p:sp>
    </p:spTree>
    <p:extLst>
      <p:ext uri="{BB962C8B-B14F-4D97-AF65-F5344CB8AC3E}">
        <p14:creationId xmlns:p14="http://schemas.microsoft.com/office/powerpoint/2010/main" val="3409939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3887"/>
            <a:ext cx="8458200" cy="719863"/>
          </a:xfrm>
        </p:spPr>
        <p:txBody>
          <a:bodyPr>
            <a:normAutofit/>
          </a:bodyPr>
          <a:lstStyle/>
          <a:p>
            <a:r>
              <a:rPr lang="en-US" dirty="0" smtClean="0"/>
              <a:t>Class I and class II MHC structures</a:t>
            </a:r>
            <a:endParaRPr lang="en-US" dirty="0"/>
          </a:p>
        </p:txBody>
      </p:sp>
      <p:pic>
        <p:nvPicPr>
          <p:cNvPr id="3" name="Google Shape;62;p14"/>
          <p:cNvPicPr preferRelativeResize="0"/>
          <p:nvPr/>
        </p:nvPicPr>
        <p:blipFill>
          <a:blip r:embed="rId3">
            <a:alphaModFix/>
          </a:blip>
          <a:stretch>
            <a:fillRect/>
          </a:stretch>
        </p:blipFill>
        <p:spPr>
          <a:xfrm>
            <a:off x="413154" y="1527127"/>
            <a:ext cx="8399878" cy="4339020"/>
          </a:xfrm>
          <a:prstGeom prst="rect">
            <a:avLst/>
          </a:prstGeom>
          <a:noFill/>
          <a:ln>
            <a:noFill/>
          </a:ln>
        </p:spPr>
      </p:pic>
    </p:spTree>
    <p:extLst>
      <p:ext uri="{BB962C8B-B14F-4D97-AF65-F5344CB8AC3E}">
        <p14:creationId xmlns:p14="http://schemas.microsoft.com/office/powerpoint/2010/main" val="3409939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a:spLocks noGrp="1"/>
          </p:cNvSpPr>
          <p:nvPr>
            <p:ph type="title"/>
          </p:nvPr>
        </p:nvSpPr>
        <p:spPr>
          <a:xfrm>
            <a:off x="381000" y="0"/>
            <a:ext cx="8458200" cy="787675"/>
          </a:xfrm>
        </p:spPr>
        <p:txBody>
          <a:bodyPr>
            <a:normAutofit/>
          </a:bodyPr>
          <a:lstStyle/>
          <a:p>
            <a:r>
              <a:rPr lang="en-US" dirty="0" smtClean="0"/>
              <a:t>HLA class II pairings</a:t>
            </a:r>
            <a:endParaRPr lang="en-US" dirty="0"/>
          </a:p>
        </p:txBody>
      </p:sp>
      <p:pic>
        <p:nvPicPr>
          <p:cNvPr id="3" name="Picture 2" descr="HLA tab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886" y="2185525"/>
            <a:ext cx="8513314" cy="2848159"/>
          </a:xfrm>
          <a:prstGeom prst="rect">
            <a:avLst/>
          </a:prstGeom>
        </p:spPr>
      </p:pic>
    </p:spTree>
    <p:extLst>
      <p:ext uri="{BB962C8B-B14F-4D97-AF65-F5344CB8AC3E}">
        <p14:creationId xmlns:p14="http://schemas.microsoft.com/office/powerpoint/2010/main" val="34099399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4450"/>
            <a:ext cx="8686800" cy="759299"/>
          </a:xfrm>
        </p:spPr>
        <p:txBody>
          <a:bodyPr/>
          <a:lstStyle/>
          <a:p>
            <a:r>
              <a:rPr lang="en-US" dirty="0" smtClean="0"/>
              <a:t>Conventions </a:t>
            </a:r>
            <a:r>
              <a:rPr lang="en-US" dirty="0"/>
              <a:t>for HLA allele </a:t>
            </a:r>
            <a:r>
              <a:rPr lang="en-US" dirty="0" smtClean="0"/>
              <a:t>naming</a:t>
            </a:r>
            <a:endParaRPr lang="en-US" dirty="0"/>
          </a:p>
        </p:txBody>
      </p:sp>
      <p:pic>
        <p:nvPicPr>
          <p:cNvPr id="3" name="Picture 2" descr="class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2768" y="5256942"/>
            <a:ext cx="1625426" cy="1617133"/>
          </a:xfrm>
          <a:prstGeom prst="rect">
            <a:avLst/>
          </a:prstGeom>
        </p:spPr>
      </p:pic>
      <p:cxnSp>
        <p:nvCxnSpPr>
          <p:cNvPr id="4" name="Straight Arrow Connector 3"/>
          <p:cNvCxnSpPr/>
          <p:nvPr/>
        </p:nvCxnSpPr>
        <p:spPr>
          <a:xfrm>
            <a:off x="8119533" y="6174209"/>
            <a:ext cx="296333" cy="389466"/>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pic>
        <p:nvPicPr>
          <p:cNvPr id="5" name="Picture 4" descr="HLA-Nomenclatu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196980"/>
            <a:ext cx="7617600" cy="4509648"/>
          </a:xfrm>
          <a:prstGeom prst="rect">
            <a:avLst/>
          </a:prstGeom>
        </p:spPr>
      </p:pic>
      <p:sp>
        <p:nvSpPr>
          <p:cNvPr id="6" name="TextBox 5"/>
          <p:cNvSpPr txBox="1"/>
          <p:nvPr/>
        </p:nvSpPr>
        <p:spPr>
          <a:xfrm>
            <a:off x="0" y="6563675"/>
            <a:ext cx="2493366" cy="276999"/>
          </a:xfrm>
          <a:prstGeom prst="rect">
            <a:avLst/>
          </a:prstGeom>
          <a:noFill/>
        </p:spPr>
        <p:txBody>
          <a:bodyPr wrap="none" rtlCol="0">
            <a:spAutoFit/>
          </a:bodyPr>
          <a:lstStyle/>
          <a:p>
            <a:r>
              <a:rPr lang="en-US" sz="1200" dirty="0" smtClean="0"/>
              <a:t>Adapted from: </a:t>
            </a:r>
            <a:r>
              <a:rPr lang="en-US" sz="1200" dirty="0" smtClean="0">
                <a:hlinkClick r:id="rId4"/>
              </a:rPr>
              <a:t>Nunes et al., 2011</a:t>
            </a:r>
            <a:endParaRPr lang="en-US" sz="1200" dirty="0"/>
          </a:p>
        </p:txBody>
      </p:sp>
    </p:spTree>
    <p:extLst>
      <p:ext uri="{BB962C8B-B14F-4D97-AF65-F5344CB8AC3E}">
        <p14:creationId xmlns:p14="http://schemas.microsoft.com/office/powerpoint/2010/main" val="3409939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7150"/>
            <a:ext cx="8686800" cy="778750"/>
          </a:xfrm>
        </p:spPr>
        <p:txBody>
          <a:bodyPr>
            <a:normAutofit fontScale="90000"/>
          </a:bodyPr>
          <a:lstStyle/>
          <a:p>
            <a:r>
              <a:rPr lang="en-US" dirty="0" smtClean="0"/>
              <a:t>DNA alignment view of some example HLA sequences</a:t>
            </a:r>
            <a:endParaRPr lang="en-US" dirty="0"/>
          </a:p>
        </p:txBody>
      </p:sp>
      <p:pic>
        <p:nvPicPr>
          <p:cNvPr id="3" name="Picture 2" descr="class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8574" y="5230317"/>
            <a:ext cx="1625426" cy="1617133"/>
          </a:xfrm>
          <a:prstGeom prst="rect">
            <a:avLst/>
          </a:prstGeom>
        </p:spPr>
      </p:pic>
      <p:cxnSp>
        <p:nvCxnSpPr>
          <p:cNvPr id="4" name="Straight Arrow Connector 3"/>
          <p:cNvCxnSpPr/>
          <p:nvPr/>
        </p:nvCxnSpPr>
        <p:spPr>
          <a:xfrm>
            <a:off x="8119533" y="6186134"/>
            <a:ext cx="296333" cy="389466"/>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pic>
        <p:nvPicPr>
          <p:cNvPr id="5" name="Picture 4" descr="hgt_genome_80e_139ab0.png"/>
          <p:cNvPicPr>
            <a:picLocks noChangeAspect="1"/>
          </p:cNvPicPr>
          <p:nvPr/>
        </p:nvPicPr>
        <p:blipFill rotWithShape="1">
          <a:blip r:embed="rId3">
            <a:extLst>
              <a:ext uri="{28A0092B-C50C-407E-A947-70E740481C1C}">
                <a14:useLocalDpi xmlns:a14="http://schemas.microsoft.com/office/drawing/2010/main" val="0"/>
              </a:ext>
            </a:extLst>
          </a:blip>
          <a:srcRect t="69424"/>
          <a:stretch/>
        </p:blipFill>
        <p:spPr>
          <a:xfrm>
            <a:off x="76200" y="2867366"/>
            <a:ext cx="8991600" cy="668503"/>
          </a:xfrm>
          <a:prstGeom prst="rect">
            <a:avLst/>
          </a:prstGeom>
        </p:spPr>
      </p:pic>
      <p:pic>
        <p:nvPicPr>
          <p:cNvPr id="6" name="Picture 5" descr="hgt_genome_80e_139ab0.png"/>
          <p:cNvPicPr>
            <a:picLocks noChangeAspect="1"/>
          </p:cNvPicPr>
          <p:nvPr/>
        </p:nvPicPr>
        <p:blipFill rotWithShape="1">
          <a:blip r:embed="rId3">
            <a:extLst>
              <a:ext uri="{28A0092B-C50C-407E-A947-70E740481C1C}">
                <a14:useLocalDpi xmlns:a14="http://schemas.microsoft.com/office/drawing/2010/main" val="0"/>
              </a:ext>
            </a:extLst>
          </a:blip>
          <a:srcRect b="86352"/>
          <a:stretch/>
        </p:blipFill>
        <p:spPr>
          <a:xfrm>
            <a:off x="76200" y="2486366"/>
            <a:ext cx="8991600" cy="298395"/>
          </a:xfrm>
          <a:prstGeom prst="rect">
            <a:avLst/>
          </a:prstGeom>
        </p:spPr>
      </p:pic>
      <p:sp>
        <p:nvSpPr>
          <p:cNvPr id="7" name="TextBox 6"/>
          <p:cNvSpPr txBox="1"/>
          <p:nvPr/>
        </p:nvSpPr>
        <p:spPr>
          <a:xfrm>
            <a:off x="499533" y="4812163"/>
            <a:ext cx="7620000" cy="1384995"/>
          </a:xfrm>
          <a:prstGeom prst="rect">
            <a:avLst/>
          </a:prstGeom>
          <a:noFill/>
        </p:spPr>
        <p:txBody>
          <a:bodyPr wrap="square" rtlCol="0">
            <a:spAutoFit/>
          </a:bodyPr>
          <a:lstStyle/>
          <a:p>
            <a:pPr>
              <a:buClr>
                <a:schemeClr val="tx2">
                  <a:lumMod val="50000"/>
                  <a:lumOff val="50000"/>
                </a:schemeClr>
              </a:buClr>
            </a:pPr>
            <a:r>
              <a:rPr lang="en-US" sz="1400" dirty="0" smtClean="0"/>
              <a:t>Sequence comparison between ~3500 </a:t>
            </a:r>
            <a:r>
              <a:rPr lang="en-US" sz="1400" dirty="0" err="1" smtClean="0"/>
              <a:t>bp</a:t>
            </a:r>
            <a:r>
              <a:rPr lang="en-US" sz="1400" dirty="0" smtClean="0"/>
              <a:t> genomic sequences of five </a:t>
            </a:r>
            <a:r>
              <a:rPr lang="en-US" sz="1400" b="1" dirty="0" smtClean="0"/>
              <a:t>HLA-A </a:t>
            </a:r>
            <a:r>
              <a:rPr lang="en-US" sz="1400" dirty="0" smtClean="0"/>
              <a:t>sequences:</a:t>
            </a:r>
          </a:p>
          <a:p>
            <a:pPr marL="285750" indent="-285750">
              <a:buClr>
                <a:schemeClr val="tx2">
                  <a:lumMod val="50000"/>
                  <a:lumOff val="50000"/>
                </a:schemeClr>
              </a:buClr>
              <a:buFont typeface="Arial"/>
              <a:buChar char="•"/>
            </a:pPr>
            <a:r>
              <a:rPr lang="en-US" sz="1400" dirty="0" smtClean="0"/>
              <a:t>HLA-A*01:01:01:01</a:t>
            </a:r>
          </a:p>
          <a:p>
            <a:pPr marL="285750" indent="-285750">
              <a:buClr>
                <a:schemeClr val="tx2">
                  <a:lumMod val="50000"/>
                  <a:lumOff val="50000"/>
                </a:schemeClr>
              </a:buClr>
              <a:buFont typeface="Arial"/>
              <a:buChar char="•"/>
            </a:pPr>
            <a:r>
              <a:rPr lang="en-US" sz="1400" dirty="0"/>
              <a:t>HLA-A*01:01:01:</a:t>
            </a:r>
            <a:r>
              <a:rPr lang="en-US" sz="1400" b="1" dirty="0" smtClean="0"/>
              <a:t>03</a:t>
            </a:r>
            <a:r>
              <a:rPr lang="en-US" sz="1400" dirty="0" smtClean="0"/>
              <a:t> </a:t>
            </a:r>
            <a:r>
              <a:rPr lang="mr-IN" sz="1400" dirty="0" smtClean="0"/>
              <a:t>–</a:t>
            </a:r>
            <a:r>
              <a:rPr lang="en-US" sz="1400" dirty="0" smtClean="0"/>
              <a:t> differences in non-coding regions</a:t>
            </a:r>
          </a:p>
          <a:p>
            <a:pPr marL="285750" indent="-285750">
              <a:buClr>
                <a:schemeClr val="tx2">
                  <a:lumMod val="50000"/>
                  <a:lumOff val="50000"/>
                </a:schemeClr>
              </a:buClr>
              <a:buFont typeface="Arial"/>
              <a:buChar char="•"/>
            </a:pPr>
            <a:r>
              <a:rPr lang="en-US" sz="1400" dirty="0"/>
              <a:t>HLA-A*01:01:</a:t>
            </a:r>
            <a:r>
              <a:rPr lang="en-US" sz="1400" b="1" dirty="0" smtClean="0"/>
              <a:t>02</a:t>
            </a:r>
            <a:r>
              <a:rPr lang="en-US" sz="1400" dirty="0" smtClean="0"/>
              <a:t>:01 </a:t>
            </a:r>
            <a:r>
              <a:rPr lang="mr-IN" sz="1400" dirty="0" smtClean="0"/>
              <a:t>–</a:t>
            </a:r>
            <a:r>
              <a:rPr lang="en-US" sz="1400" dirty="0" smtClean="0"/>
              <a:t> synonymous changes in coding regions</a:t>
            </a:r>
          </a:p>
          <a:p>
            <a:pPr marL="285750" indent="-285750">
              <a:buClr>
                <a:schemeClr val="tx2">
                  <a:lumMod val="50000"/>
                  <a:lumOff val="50000"/>
                </a:schemeClr>
              </a:buClr>
              <a:buFont typeface="Arial"/>
              <a:buChar char="•"/>
            </a:pPr>
            <a:r>
              <a:rPr lang="en-US" sz="1400" dirty="0"/>
              <a:t>HLA-A*01:</a:t>
            </a:r>
            <a:r>
              <a:rPr lang="en-US" sz="1400" b="1" dirty="0" smtClean="0"/>
              <a:t>03</a:t>
            </a:r>
            <a:r>
              <a:rPr lang="en-US" sz="1400" dirty="0" smtClean="0"/>
              <a:t>:</a:t>
            </a:r>
            <a:r>
              <a:rPr lang="en-US" sz="1400" dirty="0"/>
              <a:t>01:</a:t>
            </a:r>
            <a:r>
              <a:rPr lang="en-US" sz="1400" dirty="0" smtClean="0"/>
              <a:t>01 </a:t>
            </a:r>
            <a:r>
              <a:rPr lang="mr-IN" sz="1400" dirty="0" smtClean="0"/>
              <a:t>–</a:t>
            </a:r>
            <a:r>
              <a:rPr lang="en-US" sz="1400" dirty="0" smtClean="0"/>
              <a:t> some protein coding changes</a:t>
            </a:r>
          </a:p>
          <a:p>
            <a:pPr marL="285750" indent="-285750">
              <a:buClr>
                <a:schemeClr val="tx2">
                  <a:lumMod val="50000"/>
                  <a:lumOff val="50000"/>
                </a:schemeClr>
              </a:buClr>
              <a:buFont typeface="Arial"/>
              <a:buChar char="•"/>
            </a:pPr>
            <a:r>
              <a:rPr lang="en-US" sz="1400" dirty="0"/>
              <a:t>HLA-A*</a:t>
            </a:r>
            <a:r>
              <a:rPr lang="en-US" sz="1400" b="1" dirty="0" smtClean="0"/>
              <a:t>02</a:t>
            </a:r>
            <a:r>
              <a:rPr lang="en-US" sz="1400" dirty="0" smtClean="0"/>
              <a:t>:</a:t>
            </a:r>
            <a:r>
              <a:rPr lang="en-US" sz="1400" dirty="0"/>
              <a:t>01:01:</a:t>
            </a:r>
            <a:r>
              <a:rPr lang="en-US" sz="1400" dirty="0" smtClean="0"/>
              <a:t>07 </a:t>
            </a:r>
            <a:r>
              <a:rPr lang="mr-IN" sz="1400" dirty="0" smtClean="0"/>
              <a:t>–</a:t>
            </a:r>
            <a:r>
              <a:rPr lang="en-US" sz="1400" dirty="0" smtClean="0"/>
              <a:t> many protein coding changes (different allele group)</a:t>
            </a:r>
            <a:endParaRPr lang="en-US" sz="1400" dirty="0"/>
          </a:p>
        </p:txBody>
      </p:sp>
      <p:sp>
        <p:nvSpPr>
          <p:cNvPr id="8" name="Oval 7"/>
          <p:cNvSpPr/>
          <p:nvPr/>
        </p:nvSpPr>
        <p:spPr>
          <a:xfrm>
            <a:off x="2201328" y="3040569"/>
            <a:ext cx="71972" cy="228600"/>
          </a:xfrm>
          <a:prstGeom prst="ellipse">
            <a:avLst/>
          </a:prstGeom>
          <a:noFill/>
          <a:ln w="190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784597" y="3154869"/>
            <a:ext cx="71972" cy="228600"/>
          </a:xfrm>
          <a:prstGeom prst="ellipse">
            <a:avLst/>
          </a:prstGeom>
          <a:noFill/>
          <a:ln w="190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479802" y="2960136"/>
            <a:ext cx="71972" cy="228600"/>
          </a:xfrm>
          <a:prstGeom prst="ellipse">
            <a:avLst/>
          </a:prstGeom>
          <a:noFill/>
          <a:ln w="190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9939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83887"/>
            <a:ext cx="8686800" cy="719863"/>
          </a:xfrm>
        </p:spPr>
        <p:txBody>
          <a:bodyPr>
            <a:normAutofit/>
          </a:bodyPr>
          <a:lstStyle/>
          <a:p>
            <a:r>
              <a:rPr lang="en-US" dirty="0" smtClean="0"/>
              <a:t>3d view of MHC complex</a:t>
            </a:r>
            <a:endParaRPr lang="en-US" dirty="0"/>
          </a:p>
        </p:txBody>
      </p:sp>
      <p:pic>
        <p:nvPicPr>
          <p:cNvPr id="3" name="Picture 2" descr="class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768" y="5256942"/>
            <a:ext cx="1625426" cy="1617133"/>
          </a:xfrm>
          <a:prstGeom prst="rect">
            <a:avLst/>
          </a:prstGeom>
        </p:spPr>
      </p:pic>
      <p:cxnSp>
        <p:nvCxnSpPr>
          <p:cNvPr id="4" name="Straight Arrow Connector 3"/>
          <p:cNvCxnSpPr/>
          <p:nvPr/>
        </p:nvCxnSpPr>
        <p:spPr>
          <a:xfrm>
            <a:off x="8123727" y="6212759"/>
            <a:ext cx="296333" cy="389466"/>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sp>
        <p:nvSpPr>
          <p:cNvPr id="5" name="TextBox 4"/>
          <p:cNvSpPr txBox="1"/>
          <p:nvPr/>
        </p:nvSpPr>
        <p:spPr>
          <a:xfrm>
            <a:off x="373472" y="5963375"/>
            <a:ext cx="3706100" cy="369332"/>
          </a:xfrm>
          <a:prstGeom prst="rect">
            <a:avLst/>
          </a:prstGeom>
          <a:noFill/>
        </p:spPr>
        <p:txBody>
          <a:bodyPr wrap="none" rtlCol="0">
            <a:spAutoFit/>
          </a:bodyPr>
          <a:lstStyle/>
          <a:p>
            <a:r>
              <a:rPr lang="en-US" dirty="0">
                <a:hlinkClick r:id="rId4"/>
              </a:rPr>
              <a:t>http://pdb101.rcsb.org/motm/</a:t>
            </a:r>
            <a:r>
              <a:rPr lang="en-US" dirty="0" smtClean="0">
                <a:hlinkClick r:id="rId4"/>
              </a:rPr>
              <a:t>63</a:t>
            </a:r>
            <a:endParaRPr lang="en-US" dirty="0"/>
          </a:p>
        </p:txBody>
      </p:sp>
      <p:sp>
        <p:nvSpPr>
          <p:cNvPr id="6" name="TextBox 5"/>
          <p:cNvSpPr txBox="1"/>
          <p:nvPr/>
        </p:nvSpPr>
        <p:spPr>
          <a:xfrm>
            <a:off x="6688182" y="1047969"/>
            <a:ext cx="2227218" cy="1200329"/>
          </a:xfrm>
          <a:prstGeom prst="rect">
            <a:avLst/>
          </a:prstGeom>
          <a:noFill/>
        </p:spPr>
        <p:txBody>
          <a:bodyPr wrap="square" rtlCol="0">
            <a:spAutoFit/>
          </a:bodyPr>
          <a:lstStyle/>
          <a:p>
            <a:r>
              <a:rPr lang="en-US" dirty="0" smtClean="0"/>
              <a:t>The three dimensional structure is what really matters</a:t>
            </a:r>
            <a:endParaRPr lang="en-US" dirty="0"/>
          </a:p>
        </p:txBody>
      </p:sp>
      <p:pic>
        <p:nvPicPr>
          <p:cNvPr id="7" name="Picture 6" descr="63-T-CellReceptor-MHC.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 y="1047969"/>
            <a:ext cx="6153354" cy="4822900"/>
          </a:xfrm>
          <a:prstGeom prst="rect">
            <a:avLst/>
          </a:prstGeom>
        </p:spPr>
      </p:pic>
    </p:spTree>
    <p:extLst>
      <p:ext uri="{BB962C8B-B14F-4D97-AF65-F5344CB8AC3E}">
        <p14:creationId xmlns:p14="http://schemas.microsoft.com/office/powerpoint/2010/main" val="3409939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83887"/>
            <a:ext cx="8686800" cy="752013"/>
          </a:xfrm>
        </p:spPr>
        <p:txBody>
          <a:bodyPr>
            <a:normAutofit/>
          </a:bodyPr>
          <a:lstStyle/>
          <a:p>
            <a:r>
              <a:rPr lang="en-US" dirty="0" smtClean="0"/>
              <a:t>MHC / HLA resources </a:t>
            </a:r>
            <a:r>
              <a:rPr lang="mr-IN" dirty="0" smtClean="0"/>
              <a:t>…</a:t>
            </a:r>
            <a:endParaRPr lang="en-US" dirty="0"/>
          </a:p>
        </p:txBody>
      </p:sp>
      <p:sp>
        <p:nvSpPr>
          <p:cNvPr id="3" name="Content Placeholder 2"/>
          <p:cNvSpPr>
            <a:spLocks noGrp="1"/>
          </p:cNvSpPr>
          <p:nvPr>
            <p:ph idx="1"/>
          </p:nvPr>
        </p:nvSpPr>
        <p:spPr>
          <a:xfrm>
            <a:off x="381000" y="1823924"/>
            <a:ext cx="8458200" cy="3613151"/>
          </a:xfrm>
        </p:spPr>
        <p:txBody>
          <a:bodyPr>
            <a:normAutofit/>
          </a:bodyPr>
          <a:lstStyle/>
          <a:p>
            <a:r>
              <a:rPr lang="en-US" dirty="0" smtClean="0"/>
              <a:t>IMGT. The </a:t>
            </a:r>
            <a:r>
              <a:rPr lang="en-US" dirty="0"/>
              <a:t>international </a:t>
            </a:r>
            <a:r>
              <a:rPr lang="en-US" dirty="0" err="1"/>
              <a:t>ImMunoGeneTics</a:t>
            </a:r>
            <a:r>
              <a:rPr lang="en-US" dirty="0"/>
              <a:t> information system (</a:t>
            </a:r>
            <a:r>
              <a:rPr lang="en-US" dirty="0">
                <a:hlinkClick r:id="rId3"/>
              </a:rPr>
              <a:t>http://www.imgt.org</a:t>
            </a:r>
            <a:r>
              <a:rPr lang="en-US" dirty="0" smtClean="0"/>
              <a:t>)</a:t>
            </a:r>
          </a:p>
          <a:p>
            <a:pPr lvl="1"/>
            <a:r>
              <a:rPr lang="en-US" dirty="0" smtClean="0"/>
              <a:t>Genome, transcript, protein, and structure data</a:t>
            </a:r>
          </a:p>
          <a:p>
            <a:pPr lvl="1"/>
            <a:r>
              <a:rPr lang="en-US" dirty="0" err="1" smtClean="0"/>
              <a:t>Immunoglobulins</a:t>
            </a:r>
            <a:r>
              <a:rPr lang="en-US" dirty="0" smtClean="0"/>
              <a:t>/antibodies</a:t>
            </a:r>
            <a:r>
              <a:rPr lang="en-US" dirty="0"/>
              <a:t>, T cell receptors (</a:t>
            </a:r>
            <a:r>
              <a:rPr lang="en-US" dirty="0" smtClean="0"/>
              <a:t>TCRs)</a:t>
            </a:r>
            <a:r>
              <a:rPr lang="en-US" dirty="0"/>
              <a:t>, major histocompatibility </a:t>
            </a:r>
            <a:r>
              <a:rPr lang="en-US" dirty="0" smtClean="0"/>
              <a:t>complex (MHC) molecules, etc.</a:t>
            </a:r>
          </a:p>
          <a:p>
            <a:r>
              <a:rPr lang="en-US" dirty="0"/>
              <a:t>The subset of IMGT that deals with sequences of the human MHC (HLA) </a:t>
            </a:r>
            <a:r>
              <a:rPr lang="en-US" dirty="0" smtClean="0"/>
              <a:t>is </a:t>
            </a:r>
            <a:r>
              <a:rPr lang="en-US" dirty="0"/>
              <a:t>hosted </a:t>
            </a:r>
            <a:r>
              <a:rPr lang="en-US" dirty="0" smtClean="0"/>
              <a:t>separately at EBI:</a:t>
            </a:r>
          </a:p>
          <a:p>
            <a:pPr lvl="1"/>
            <a:r>
              <a:rPr lang="en-US" dirty="0" smtClean="0">
                <a:hlinkClick r:id="rId4"/>
              </a:rPr>
              <a:t>The </a:t>
            </a:r>
            <a:r>
              <a:rPr lang="en-US" dirty="0">
                <a:hlinkClick r:id="rId4"/>
              </a:rPr>
              <a:t>IPD-IMGT/HLA </a:t>
            </a:r>
            <a:r>
              <a:rPr lang="en-US" dirty="0" smtClean="0">
                <a:hlinkClick r:id="rId4"/>
              </a:rPr>
              <a:t>Database</a:t>
            </a:r>
            <a:endParaRPr lang="en-US" dirty="0" smtClean="0"/>
          </a:p>
          <a:p>
            <a:endParaRPr lang="en-US" dirty="0"/>
          </a:p>
        </p:txBody>
      </p:sp>
    </p:spTree>
    <p:extLst>
      <p:ext uri="{BB962C8B-B14F-4D97-AF65-F5344CB8AC3E}">
        <p14:creationId xmlns:p14="http://schemas.microsoft.com/office/powerpoint/2010/main" val="34099399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a:xfrm>
            <a:off x="228600" y="44450"/>
            <a:ext cx="8686800" cy="850899"/>
          </a:xfrm>
        </p:spPr>
        <p:txBody>
          <a:bodyPr/>
          <a:lstStyle/>
          <a:p>
            <a:r>
              <a:rPr lang="en-US" dirty="0" smtClean="0"/>
              <a:t>Peptide-MHC binding</a:t>
            </a:r>
            <a:endParaRPr lang="en-US" dirty="0"/>
          </a:p>
        </p:txBody>
      </p:sp>
      <p:pic>
        <p:nvPicPr>
          <p:cNvPr id="5" name="Picture 4" descr="class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4651" y="5240867"/>
            <a:ext cx="1625426" cy="1617133"/>
          </a:xfrm>
          <a:prstGeom prst="rect">
            <a:avLst/>
          </a:prstGeom>
        </p:spPr>
      </p:pic>
      <p:cxnSp>
        <p:nvCxnSpPr>
          <p:cNvPr id="6" name="Straight Arrow Connector 5"/>
          <p:cNvCxnSpPr/>
          <p:nvPr/>
        </p:nvCxnSpPr>
        <p:spPr>
          <a:xfrm>
            <a:off x="8085387" y="6343650"/>
            <a:ext cx="443919" cy="207225"/>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sp>
        <p:nvSpPr>
          <p:cNvPr id="7" name="Content Placeholder 5"/>
          <p:cNvSpPr>
            <a:spLocks noGrp="1"/>
          </p:cNvSpPr>
          <p:nvPr>
            <p:ph idx="1"/>
          </p:nvPr>
        </p:nvSpPr>
        <p:spPr>
          <a:xfrm>
            <a:off x="228601" y="895350"/>
            <a:ext cx="7162799" cy="5448300"/>
          </a:xfrm>
        </p:spPr>
        <p:txBody>
          <a:bodyPr>
            <a:normAutofit/>
          </a:bodyPr>
          <a:lstStyle/>
          <a:p>
            <a:r>
              <a:rPr lang="en-US" dirty="0"/>
              <a:t>M</a:t>
            </a:r>
            <a:r>
              <a:rPr lang="en-US" dirty="0" smtClean="0"/>
              <a:t>ajor components of neoepitope identification: </a:t>
            </a:r>
          </a:p>
          <a:p>
            <a:pPr lvl="1"/>
            <a:r>
              <a:rPr lang="en-US" dirty="0" smtClean="0"/>
              <a:t>Predicting amino acid changes caused by somatic variation in tumor DNA</a:t>
            </a:r>
          </a:p>
          <a:p>
            <a:pPr lvl="1"/>
            <a:r>
              <a:rPr lang="en-US" dirty="0" smtClean="0"/>
              <a:t>Predicting whether a short peptide sequence (8-12 amino acids) containing the somatic event will be strongly bound by one of the patient’s MHC molecules</a:t>
            </a:r>
          </a:p>
          <a:p>
            <a:pPr lvl="2"/>
            <a:r>
              <a:rPr lang="en-US" dirty="0" smtClean="0"/>
              <a:t>For class I -&gt; two alleles of HLA-A, HLA-B, and HLA-C</a:t>
            </a:r>
          </a:p>
          <a:p>
            <a:pPr lvl="3"/>
            <a:r>
              <a:rPr lang="en-US" dirty="0" smtClean="0"/>
              <a:t>Tools: </a:t>
            </a:r>
            <a:r>
              <a:rPr lang="en-US" dirty="0" err="1" smtClean="0"/>
              <a:t>Athlates</a:t>
            </a:r>
            <a:r>
              <a:rPr lang="en-US" dirty="0" smtClean="0"/>
              <a:t>, HLA-Miner, etc.</a:t>
            </a:r>
          </a:p>
          <a:p>
            <a:pPr lvl="2"/>
            <a:r>
              <a:rPr lang="en-US" dirty="0" smtClean="0"/>
              <a:t>Consider all peptide lengths vs. all HLA alleles vs. all registers for the mutation</a:t>
            </a:r>
          </a:p>
          <a:p>
            <a:pPr lvl="3"/>
            <a:r>
              <a:rPr lang="en-US" dirty="0" smtClean="0"/>
              <a:t>Tools: </a:t>
            </a:r>
            <a:r>
              <a:rPr lang="en-US" dirty="0" err="1" smtClean="0"/>
              <a:t>pVACtools</a:t>
            </a:r>
            <a:r>
              <a:rPr lang="en-US" dirty="0" smtClean="0"/>
              <a:t>, </a:t>
            </a:r>
            <a:r>
              <a:rPr lang="en-US" dirty="0" err="1" smtClean="0"/>
              <a:t>OpenVax</a:t>
            </a:r>
            <a:r>
              <a:rPr lang="en-US" dirty="0" smtClean="0"/>
              <a:t>, etc.</a:t>
            </a:r>
          </a:p>
          <a:p>
            <a:pPr lvl="1"/>
            <a:r>
              <a:rPr lang="en-US" dirty="0" smtClean="0"/>
              <a:t>Many more factors </a:t>
            </a:r>
            <a:r>
              <a:rPr lang="mr-IN" dirty="0" smtClean="0"/>
              <a:t>…</a:t>
            </a:r>
            <a:endParaRPr lang="en-US" dirty="0" smtClean="0"/>
          </a:p>
        </p:txBody>
      </p:sp>
    </p:spTree>
    <p:extLst>
      <p:ext uri="{BB962C8B-B14F-4D97-AF65-F5344CB8AC3E}">
        <p14:creationId xmlns:p14="http://schemas.microsoft.com/office/powerpoint/2010/main" val="2243299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a:xfrm>
            <a:off x="228600" y="44451"/>
            <a:ext cx="8686800" cy="850898"/>
          </a:xfrm>
        </p:spPr>
        <p:txBody>
          <a:bodyPr/>
          <a:lstStyle/>
          <a:p>
            <a:r>
              <a:rPr lang="en-US" dirty="0" smtClean="0"/>
              <a:t>Peptide-MHC binding</a:t>
            </a:r>
            <a:endParaRPr lang="en-US" dirty="0"/>
          </a:p>
        </p:txBody>
      </p:sp>
      <p:pic>
        <p:nvPicPr>
          <p:cNvPr id="5" name="Picture 4" descr="class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8574" y="5230732"/>
            <a:ext cx="1625426" cy="1617133"/>
          </a:xfrm>
          <a:prstGeom prst="rect">
            <a:avLst/>
          </a:prstGeom>
        </p:spPr>
      </p:pic>
      <p:cxnSp>
        <p:nvCxnSpPr>
          <p:cNvPr id="6" name="Straight Arrow Connector 5"/>
          <p:cNvCxnSpPr/>
          <p:nvPr/>
        </p:nvCxnSpPr>
        <p:spPr>
          <a:xfrm>
            <a:off x="8069310" y="6333515"/>
            <a:ext cx="443919" cy="207225"/>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sp>
        <p:nvSpPr>
          <p:cNvPr id="7" name="Content Placeholder 5"/>
          <p:cNvSpPr>
            <a:spLocks noGrp="1"/>
          </p:cNvSpPr>
          <p:nvPr>
            <p:ph idx="1"/>
          </p:nvPr>
        </p:nvSpPr>
        <p:spPr>
          <a:xfrm>
            <a:off x="228601" y="895349"/>
            <a:ext cx="7162799" cy="5438165"/>
          </a:xfrm>
        </p:spPr>
        <p:txBody>
          <a:bodyPr>
            <a:normAutofit/>
          </a:bodyPr>
          <a:lstStyle/>
          <a:p>
            <a:r>
              <a:rPr lang="en-US" dirty="0" smtClean="0"/>
              <a:t>There are many existing algorithms that attempt to model the peptide-MHC complex</a:t>
            </a:r>
          </a:p>
          <a:p>
            <a:pPr lvl="1"/>
            <a:r>
              <a:rPr lang="en-US" dirty="0" err="1" smtClean="0"/>
              <a:t>NetMHC</a:t>
            </a:r>
            <a:r>
              <a:rPr lang="en-US" dirty="0" smtClean="0"/>
              <a:t>, </a:t>
            </a:r>
            <a:r>
              <a:rPr lang="en-US" dirty="0" err="1" smtClean="0"/>
              <a:t>NetMHCpan</a:t>
            </a:r>
            <a:r>
              <a:rPr lang="en-US" dirty="0"/>
              <a:t>, </a:t>
            </a:r>
            <a:r>
              <a:rPr lang="en-US" dirty="0" err="1" smtClean="0"/>
              <a:t>MHCflurry</a:t>
            </a:r>
            <a:r>
              <a:rPr lang="en-US" dirty="0" smtClean="0"/>
              <a:t>, </a:t>
            </a:r>
            <a:r>
              <a:rPr lang="en-US" dirty="0" err="1" smtClean="0"/>
              <a:t>PickPocket</a:t>
            </a:r>
            <a:r>
              <a:rPr lang="en-US" dirty="0" smtClean="0"/>
              <a:t>, SMM, </a:t>
            </a:r>
            <a:r>
              <a:rPr lang="mr-IN" dirty="0" smtClean="0"/>
              <a:t>SMMPMBEC</a:t>
            </a:r>
            <a:r>
              <a:rPr lang="en-US" dirty="0"/>
              <a:t>, </a:t>
            </a:r>
            <a:r>
              <a:rPr lang="en-US" dirty="0" err="1" smtClean="0"/>
              <a:t>NetMHCIIpan</a:t>
            </a:r>
            <a:r>
              <a:rPr lang="en-US" dirty="0" smtClean="0"/>
              <a:t>, NN</a:t>
            </a:r>
            <a:r>
              <a:rPr lang="en-US" dirty="0"/>
              <a:t>-</a:t>
            </a:r>
            <a:r>
              <a:rPr lang="en-US" dirty="0" smtClean="0"/>
              <a:t>align, </a:t>
            </a:r>
            <a:r>
              <a:rPr lang="en-US" dirty="0"/>
              <a:t>SMM-align</a:t>
            </a:r>
            <a:r>
              <a:rPr lang="en-US" dirty="0" smtClean="0"/>
              <a:t>, etc.</a:t>
            </a:r>
          </a:p>
          <a:p>
            <a:pPr lvl="1"/>
            <a:r>
              <a:rPr lang="en-US" dirty="0" smtClean="0"/>
              <a:t>Trained on *relatively* small libraries of peptides with in vitro binding measurements for a relatively small set of MHC alleles</a:t>
            </a:r>
          </a:p>
          <a:p>
            <a:pPr lvl="2"/>
            <a:r>
              <a:rPr lang="en-US" dirty="0"/>
              <a:t>A</a:t>
            </a:r>
            <a:r>
              <a:rPr lang="en-US" dirty="0" smtClean="0"/>
              <a:t>lgorithms try to generalize the sequence/binding relationship to any sequence and MHC allele.</a:t>
            </a:r>
            <a:endParaRPr lang="en-US" dirty="0"/>
          </a:p>
          <a:p>
            <a:r>
              <a:rPr lang="en-US" dirty="0" smtClean="0"/>
              <a:t>Note. Binding doesn’t mean presentation, and presentation doesn’t mean T cell recognition or cell death.</a:t>
            </a:r>
          </a:p>
        </p:txBody>
      </p:sp>
    </p:spTree>
    <p:extLst>
      <p:ext uri="{BB962C8B-B14F-4D97-AF65-F5344CB8AC3E}">
        <p14:creationId xmlns:p14="http://schemas.microsoft.com/office/powerpoint/2010/main" val="907675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3999" cy="168318"/>
          </a:xfrm>
          <a:prstGeom prst="rect">
            <a:avLst/>
          </a:prstGeom>
          <a:solidFill>
            <a:srgbClr val="F9F9F9"/>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CC-BY-SA 4.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900" y="0"/>
            <a:ext cx="5650156" cy="6858000"/>
          </a:xfrm>
          <a:prstGeom prst="rect">
            <a:avLst/>
          </a:prstGeom>
        </p:spPr>
      </p:pic>
    </p:spTree>
    <p:extLst>
      <p:ext uri="{BB962C8B-B14F-4D97-AF65-F5344CB8AC3E}">
        <p14:creationId xmlns:p14="http://schemas.microsoft.com/office/powerpoint/2010/main" val="104835656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3FC65B1A-8838-B14E-B7CF-8C12C9DB066E}"/>
              </a:ext>
            </a:extLst>
          </p:cNvPr>
          <p:cNvSpPr>
            <a:spLocks noGrp="1"/>
          </p:cNvSpPr>
          <p:nvPr>
            <p:ph type="title"/>
          </p:nvPr>
        </p:nvSpPr>
        <p:spPr>
          <a:xfrm>
            <a:off x="228600" y="83887"/>
            <a:ext cx="8686800" cy="811463"/>
          </a:xfrm>
        </p:spPr>
        <p:txBody>
          <a:bodyPr>
            <a:normAutofit/>
          </a:bodyPr>
          <a:lstStyle/>
          <a:p>
            <a:r>
              <a:rPr lang="en-US" dirty="0"/>
              <a:t>Many </a:t>
            </a:r>
            <a:r>
              <a:rPr lang="en-US" dirty="0" smtClean="0"/>
              <a:t>algorithms</a:t>
            </a:r>
            <a:r>
              <a:rPr lang="en-US" dirty="0"/>
              <a:t>, </a:t>
            </a:r>
            <a:r>
              <a:rPr lang="en-US" dirty="0" smtClean="0"/>
              <a:t>varied performance</a:t>
            </a:r>
            <a:endParaRPr lang="en-US" dirty="0"/>
          </a:p>
        </p:txBody>
      </p:sp>
      <p:sp>
        <p:nvSpPr>
          <p:cNvPr id="5" name="Rectangle 1">
            <a:extLst>
              <a:ext uri="{FF2B5EF4-FFF2-40B4-BE49-F238E27FC236}">
                <a16:creationId xmlns="" xmlns:a16="http://schemas.microsoft.com/office/drawing/2014/main" id="{56462266-2286-F64F-88C4-F9C3AF9E442D}"/>
              </a:ext>
            </a:extLst>
          </p:cNvPr>
          <p:cNvSpPr>
            <a:spLocks noGrp="1" noChangeArrowheads="1"/>
          </p:cNvSpPr>
          <p:nvPr>
            <p:ph idx="1"/>
          </p:nvPr>
        </p:nvSpPr>
        <p:spPr bwMode="auto">
          <a:xfrm>
            <a:off x="359307" y="895350"/>
            <a:ext cx="8175093" cy="5229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a:bodyPr>
          <a:lstStyle>
            <a:lvl1pPr eaLnBrk="0" fontAlgn="base" hangingPunct="0">
              <a:spcBef>
                <a:spcPct val="0"/>
              </a:spcBef>
              <a:spcAft>
                <a:spcPct val="0"/>
              </a:spcAft>
              <a:tabLst>
                <a:tab pos="3040063" algn="l"/>
              </a:tabLst>
              <a:defRPr>
                <a:solidFill>
                  <a:schemeClr val="tx1"/>
                </a:solidFill>
                <a:latin typeface="Arial" panose="020B0604020202020204" pitchFamily="34" charset="0"/>
              </a:defRPr>
            </a:lvl1pPr>
            <a:lvl2pPr eaLnBrk="0" fontAlgn="base" hangingPunct="0">
              <a:spcBef>
                <a:spcPct val="0"/>
              </a:spcBef>
              <a:spcAft>
                <a:spcPct val="0"/>
              </a:spcAft>
              <a:tabLst>
                <a:tab pos="3040063" algn="l"/>
              </a:tabLst>
              <a:defRPr>
                <a:solidFill>
                  <a:schemeClr val="tx1"/>
                </a:solidFill>
                <a:latin typeface="Arial" panose="020B0604020202020204" pitchFamily="34" charset="0"/>
              </a:defRPr>
            </a:lvl2pPr>
            <a:lvl3pPr eaLnBrk="0" fontAlgn="base" hangingPunct="0">
              <a:spcBef>
                <a:spcPct val="0"/>
              </a:spcBef>
              <a:spcAft>
                <a:spcPct val="0"/>
              </a:spcAft>
              <a:tabLst>
                <a:tab pos="3040063" algn="l"/>
              </a:tabLst>
              <a:defRPr>
                <a:solidFill>
                  <a:schemeClr val="tx1"/>
                </a:solidFill>
                <a:latin typeface="Arial" panose="020B0604020202020204" pitchFamily="34" charset="0"/>
              </a:defRPr>
            </a:lvl3pPr>
            <a:lvl4pPr eaLnBrk="0" fontAlgn="base" hangingPunct="0">
              <a:spcBef>
                <a:spcPct val="0"/>
              </a:spcBef>
              <a:spcAft>
                <a:spcPct val="0"/>
              </a:spcAft>
              <a:tabLst>
                <a:tab pos="3040063" algn="l"/>
              </a:tabLst>
              <a:defRPr>
                <a:solidFill>
                  <a:schemeClr val="tx1"/>
                </a:solidFill>
                <a:latin typeface="Arial" panose="020B0604020202020204" pitchFamily="34" charset="0"/>
              </a:defRPr>
            </a:lvl4pPr>
            <a:lvl5pPr eaLnBrk="0" fontAlgn="base" hangingPunct="0">
              <a:spcBef>
                <a:spcPct val="0"/>
              </a:spcBef>
              <a:spcAft>
                <a:spcPct val="0"/>
              </a:spcAft>
              <a:tabLst>
                <a:tab pos="3040063" algn="l"/>
              </a:tabLst>
              <a:defRPr>
                <a:solidFill>
                  <a:schemeClr val="tx1"/>
                </a:solidFill>
                <a:latin typeface="Arial" panose="020B0604020202020204" pitchFamily="34" charset="0"/>
              </a:defRPr>
            </a:lvl5pPr>
            <a:lvl6pPr eaLnBrk="0" fontAlgn="base" hangingPunct="0">
              <a:spcBef>
                <a:spcPct val="0"/>
              </a:spcBef>
              <a:spcAft>
                <a:spcPct val="0"/>
              </a:spcAft>
              <a:tabLst>
                <a:tab pos="3040063" algn="l"/>
              </a:tabLst>
              <a:defRPr>
                <a:solidFill>
                  <a:schemeClr val="tx1"/>
                </a:solidFill>
                <a:latin typeface="Arial" panose="020B0604020202020204" pitchFamily="34" charset="0"/>
              </a:defRPr>
            </a:lvl6pPr>
            <a:lvl7pPr eaLnBrk="0" fontAlgn="base" hangingPunct="0">
              <a:spcBef>
                <a:spcPct val="0"/>
              </a:spcBef>
              <a:spcAft>
                <a:spcPct val="0"/>
              </a:spcAft>
              <a:tabLst>
                <a:tab pos="3040063" algn="l"/>
              </a:tabLst>
              <a:defRPr>
                <a:solidFill>
                  <a:schemeClr val="tx1"/>
                </a:solidFill>
                <a:latin typeface="Arial" panose="020B0604020202020204" pitchFamily="34" charset="0"/>
              </a:defRPr>
            </a:lvl7pPr>
            <a:lvl8pPr eaLnBrk="0" fontAlgn="base" hangingPunct="0">
              <a:spcBef>
                <a:spcPct val="0"/>
              </a:spcBef>
              <a:spcAft>
                <a:spcPct val="0"/>
              </a:spcAft>
              <a:tabLst>
                <a:tab pos="3040063" algn="l"/>
              </a:tabLst>
              <a:defRPr>
                <a:solidFill>
                  <a:schemeClr val="tx1"/>
                </a:solidFill>
                <a:latin typeface="Arial" panose="020B0604020202020204" pitchFamily="34" charset="0"/>
              </a:defRPr>
            </a:lvl8pPr>
            <a:lvl9pPr eaLnBrk="0" fontAlgn="base" hangingPunct="0">
              <a:spcBef>
                <a:spcPct val="0"/>
              </a:spcBef>
              <a:spcAft>
                <a:spcPct val="0"/>
              </a:spcAft>
              <a:tabLst>
                <a:tab pos="3040063"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3040063" algn="l"/>
              </a:tabLst>
            </a:pPr>
            <a:r>
              <a:rPr kumimoji="0" lang="en-US" altLang="en-US" sz="1800" b="1" i="0" u="sng" strike="noStrike" cap="none" normalizeH="0" baseline="0" dirty="0">
                <a:ln>
                  <a:noFill/>
                </a:ln>
                <a:effectLst/>
                <a:ea typeface="Calibri" panose="020F0502020204030204" pitchFamily="34" charset="0"/>
                <a:cs typeface="Times New Roman" panose="02020603050405020304" pitchFamily="18" charset="0"/>
              </a:rPr>
              <a:t>MHC Class I binding algorithms:</a:t>
            </a:r>
            <a:endParaRPr kumimoji="0" lang="en-US" altLang="en-US" sz="18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tab pos="3040063" algn="l"/>
              </a:tabLst>
            </a:pPr>
            <a:r>
              <a:rPr kumimoji="0" lang="en-US" altLang="en-US" sz="1800" b="1" i="0" u="none" strike="noStrike" cap="none" normalizeH="0" baseline="0" dirty="0">
                <a:ln>
                  <a:noFill/>
                </a:ln>
                <a:effectLst/>
                <a:ea typeface="Calibri" panose="020F0502020204030204" pitchFamily="34" charset="0"/>
                <a:cs typeface="Arial" panose="020B0604020202020204" pitchFamily="34" charset="0"/>
              </a:rPr>
              <a:t>Algorithm	mean AUC (range)</a:t>
            </a:r>
            <a:endParaRPr kumimoji="0" lang="en-US" altLang="en-US" sz="18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tab pos="3040063" algn="l"/>
              </a:tabLst>
            </a:pPr>
            <a:r>
              <a:rPr kumimoji="0" lang="en-US" altLang="en-US" sz="1800" b="0" i="0" u="none" strike="noStrike" cap="none" normalizeH="0" baseline="0" dirty="0" err="1">
                <a:ln>
                  <a:noFill/>
                </a:ln>
                <a:effectLst/>
                <a:ea typeface="Calibri" panose="020F0502020204030204" pitchFamily="34" charset="0"/>
                <a:cs typeface="Arial" panose="020B0604020202020204" pitchFamily="34" charset="0"/>
              </a:rPr>
              <a:t>NetMHC</a:t>
            </a:r>
            <a:r>
              <a:rPr kumimoji="0" lang="en-US" altLang="en-US" sz="1800" b="0" i="0" u="none" strike="noStrike" cap="none" normalizeH="0" baseline="0" dirty="0">
                <a:ln>
                  <a:noFill/>
                </a:ln>
                <a:effectLst/>
                <a:ea typeface="Calibri" panose="020F0502020204030204" pitchFamily="34" charset="0"/>
                <a:cs typeface="Arial" panose="020B0604020202020204" pitchFamily="34" charset="0"/>
              </a:rPr>
              <a:t> 3.0 (ANN)	0.90 (0.74-0.98)</a:t>
            </a:r>
            <a:endParaRPr kumimoji="0" lang="en-US" altLang="en-US" sz="18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tab pos="3040063" algn="l"/>
              </a:tabLst>
            </a:pPr>
            <a:r>
              <a:rPr kumimoji="0" lang="en-US" altLang="en-US" sz="1800" b="0" i="0" u="none" strike="noStrike" cap="none" normalizeH="0" baseline="0" dirty="0">
                <a:ln>
                  <a:noFill/>
                </a:ln>
                <a:effectLst/>
                <a:ea typeface="Calibri" panose="020F0502020204030204" pitchFamily="34" charset="0"/>
                <a:cs typeface="Arial" panose="020B0604020202020204" pitchFamily="34" charset="0"/>
              </a:rPr>
              <a:t>SMM	0.91 (0.73-0.98)</a:t>
            </a:r>
            <a:endParaRPr kumimoji="0" lang="en-US" altLang="en-US" sz="18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tab pos="3040063" algn="l"/>
              </a:tabLst>
            </a:pPr>
            <a:r>
              <a:rPr kumimoji="0" lang="en-US" altLang="en-US" sz="1800" b="0" i="0" u="none" strike="noStrike" cap="none" normalizeH="0" baseline="0" dirty="0">
                <a:ln>
                  <a:noFill/>
                </a:ln>
                <a:effectLst/>
                <a:ea typeface="Calibri" panose="020F0502020204030204" pitchFamily="34" charset="0"/>
                <a:cs typeface="Arial" panose="020B0604020202020204" pitchFamily="34" charset="0"/>
              </a:rPr>
              <a:t>SMMPMBEC	0.91 (0.74-0.98)</a:t>
            </a:r>
            <a:endParaRPr kumimoji="0" lang="en-US" altLang="en-US" sz="18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tab pos="3040063" algn="l"/>
              </a:tabLst>
            </a:pPr>
            <a:r>
              <a:rPr kumimoji="0" lang="en-US" altLang="en-US" sz="1800" b="0" i="0" u="none" strike="noStrike" cap="none" normalizeH="0" baseline="0" dirty="0" err="1">
                <a:ln>
                  <a:noFill/>
                </a:ln>
                <a:effectLst/>
                <a:ea typeface="Calibri" panose="020F0502020204030204" pitchFamily="34" charset="0"/>
                <a:cs typeface="Arial" panose="020B0604020202020204" pitchFamily="34" charset="0"/>
              </a:rPr>
              <a:t>NetMHCpan</a:t>
            </a:r>
            <a:r>
              <a:rPr kumimoji="0" lang="en-US" altLang="en-US" sz="1800" b="0" i="0" u="none" strike="noStrike" cap="none" normalizeH="0" baseline="0" dirty="0">
                <a:ln>
                  <a:noFill/>
                </a:ln>
                <a:effectLst/>
                <a:ea typeface="Calibri" panose="020F0502020204030204" pitchFamily="34" charset="0"/>
                <a:cs typeface="Arial" panose="020B0604020202020204" pitchFamily="34" charset="0"/>
              </a:rPr>
              <a:t>	0.94 (0.57-1.0)</a:t>
            </a:r>
            <a:endParaRPr kumimoji="0" lang="en-US" altLang="en-US" sz="18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tab pos="3040063" algn="l"/>
              </a:tabLst>
            </a:pPr>
            <a:r>
              <a:rPr kumimoji="0" lang="en-US" altLang="en-US" sz="1800" b="0" i="0" u="none" strike="noStrike" cap="none" normalizeH="0" baseline="0" dirty="0" err="1">
                <a:ln>
                  <a:noFill/>
                </a:ln>
                <a:effectLst/>
                <a:ea typeface="Calibri" panose="020F0502020204030204" pitchFamily="34" charset="0"/>
                <a:cs typeface="Arial" panose="020B0604020202020204" pitchFamily="34" charset="0"/>
              </a:rPr>
              <a:t>PickPocket</a:t>
            </a:r>
            <a:r>
              <a:rPr kumimoji="0" lang="en-US" altLang="en-US" sz="1800" b="0" i="0" u="none" strike="noStrike" cap="none" normalizeH="0" baseline="0" dirty="0">
                <a:ln>
                  <a:noFill/>
                </a:ln>
                <a:effectLst/>
                <a:ea typeface="Calibri" panose="020F0502020204030204" pitchFamily="34" charset="0"/>
                <a:cs typeface="Arial" panose="020B0604020202020204" pitchFamily="34" charset="0"/>
              </a:rPr>
              <a:t>	0.895 (range unavailable)</a:t>
            </a:r>
            <a:br>
              <a:rPr kumimoji="0" lang="en-US" altLang="en-US" sz="1800" b="0" i="0" u="none" strike="noStrike" cap="none" normalizeH="0" baseline="0" dirty="0">
                <a:ln>
                  <a:noFill/>
                </a:ln>
                <a:effectLst/>
                <a:ea typeface="Calibri" panose="020F0502020204030204" pitchFamily="34" charset="0"/>
                <a:cs typeface="Arial" panose="020B0604020202020204" pitchFamily="34" charset="0"/>
              </a:rPr>
            </a:br>
            <a:endParaRPr kumimoji="0" lang="en-US" altLang="en-US" sz="18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tab pos="3040063" algn="l"/>
              </a:tabLst>
            </a:pPr>
            <a:r>
              <a:rPr kumimoji="0" lang="en-US" altLang="en-US" sz="1800" b="1" i="0" u="sng" strike="noStrike" cap="none" normalizeH="0" baseline="0" dirty="0">
                <a:ln>
                  <a:noFill/>
                </a:ln>
                <a:effectLst/>
                <a:ea typeface="Calibri" panose="020F0502020204030204" pitchFamily="34" charset="0"/>
                <a:cs typeface="Arial" panose="020B0604020202020204" pitchFamily="34" charset="0"/>
              </a:rPr>
              <a:t/>
            </a:r>
            <a:br>
              <a:rPr kumimoji="0" lang="en-US" altLang="en-US" sz="1800" b="1" i="0" u="sng" strike="noStrike" cap="none" normalizeH="0" baseline="0" dirty="0">
                <a:ln>
                  <a:noFill/>
                </a:ln>
                <a:effectLst/>
                <a:ea typeface="Calibri" panose="020F0502020204030204" pitchFamily="34" charset="0"/>
                <a:cs typeface="Arial" panose="020B0604020202020204" pitchFamily="34" charset="0"/>
              </a:rPr>
            </a:br>
            <a:r>
              <a:rPr kumimoji="0" lang="en-US" altLang="en-US" sz="1800" b="1" i="0" u="sng" strike="noStrike" cap="none" normalizeH="0" baseline="0" dirty="0">
                <a:ln>
                  <a:noFill/>
                </a:ln>
                <a:effectLst/>
                <a:ea typeface="Calibri" panose="020F0502020204030204" pitchFamily="34" charset="0"/>
                <a:cs typeface="Arial" panose="020B0604020202020204" pitchFamily="34" charset="0"/>
              </a:rPr>
              <a:t>MHC Class II binding algorithms</a:t>
            </a:r>
            <a:endParaRPr kumimoji="0" lang="en-US" altLang="en-US" sz="18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tab pos="3040063" algn="l"/>
              </a:tabLst>
            </a:pPr>
            <a:r>
              <a:rPr kumimoji="0" lang="en-US" altLang="en-US" sz="1800" b="1" i="0" u="none" strike="noStrike" cap="none" normalizeH="0" baseline="0" dirty="0">
                <a:ln>
                  <a:noFill/>
                </a:ln>
                <a:effectLst/>
                <a:ea typeface="Calibri" panose="020F0502020204030204" pitchFamily="34" charset="0"/>
                <a:cs typeface="Arial" panose="020B0604020202020204" pitchFamily="34" charset="0"/>
              </a:rPr>
              <a:t>Algorithm	mean AUC (range)</a:t>
            </a:r>
            <a:endParaRPr kumimoji="0" lang="en-US" altLang="en-US" sz="18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tab pos="3040063" algn="l"/>
              </a:tabLst>
            </a:pPr>
            <a:r>
              <a:rPr kumimoji="0" lang="en-US" altLang="en-US" sz="1800" b="0" i="0" u="none" strike="noStrike" cap="none" normalizeH="0" baseline="0" dirty="0">
                <a:ln>
                  <a:noFill/>
                </a:ln>
                <a:effectLst/>
                <a:ea typeface="Calibri" panose="020F0502020204030204" pitchFamily="34" charset="0"/>
                <a:cs typeface="Arial" panose="020B0604020202020204" pitchFamily="34" charset="0"/>
              </a:rPr>
              <a:t>SMM-align	0.78 (0.66-0.83)</a:t>
            </a:r>
            <a:endParaRPr kumimoji="0" lang="en-US" altLang="en-US" sz="18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tab pos="3040063" algn="l"/>
              </a:tabLst>
            </a:pPr>
            <a:r>
              <a:rPr kumimoji="0" lang="en-US" altLang="en-US" sz="1800" b="0" i="0" u="none" strike="noStrike" cap="none" normalizeH="0" baseline="0" dirty="0">
                <a:ln>
                  <a:noFill/>
                </a:ln>
                <a:effectLst/>
                <a:ea typeface="Calibri" panose="020F0502020204030204" pitchFamily="34" charset="0"/>
                <a:cs typeface="Arial" panose="020B0604020202020204" pitchFamily="34" charset="0"/>
              </a:rPr>
              <a:t>NN-align	0.80 (0.62-0.86)</a:t>
            </a:r>
            <a:endParaRPr kumimoji="0" lang="en-US" altLang="en-US" sz="18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tab pos="3040063" algn="l"/>
              </a:tabLst>
            </a:pPr>
            <a:r>
              <a:rPr kumimoji="0" lang="en-US" altLang="en-US" sz="1800" b="0" i="0" u="none" strike="noStrike" cap="none" normalizeH="0" baseline="0" dirty="0" err="1">
                <a:ln>
                  <a:noFill/>
                </a:ln>
                <a:effectLst/>
                <a:ea typeface="Calibri" panose="020F0502020204030204" pitchFamily="34" charset="0"/>
                <a:cs typeface="Arial" panose="020B0604020202020204" pitchFamily="34" charset="0"/>
              </a:rPr>
              <a:t>NetMHCIIpan</a:t>
            </a:r>
            <a:r>
              <a:rPr kumimoji="0" lang="en-US" altLang="en-US" sz="1800" b="0" i="0" u="none" strike="noStrike" cap="none" normalizeH="0" baseline="0" dirty="0">
                <a:ln>
                  <a:noFill/>
                </a:ln>
                <a:effectLst/>
                <a:ea typeface="Calibri" panose="020F0502020204030204" pitchFamily="34" charset="0"/>
                <a:cs typeface="Arial" panose="020B0604020202020204" pitchFamily="34" charset="0"/>
              </a:rPr>
              <a:t>	0.85 (0.63-0.93)</a:t>
            </a:r>
          </a:p>
        </p:txBody>
      </p:sp>
      <p:sp>
        <p:nvSpPr>
          <p:cNvPr id="6" name="TextBox 5"/>
          <p:cNvSpPr txBox="1"/>
          <p:nvPr/>
        </p:nvSpPr>
        <p:spPr>
          <a:xfrm>
            <a:off x="0" y="6581924"/>
            <a:ext cx="2070100" cy="276999"/>
          </a:xfrm>
          <a:prstGeom prst="rect">
            <a:avLst/>
          </a:prstGeom>
          <a:noFill/>
        </p:spPr>
        <p:txBody>
          <a:bodyPr wrap="square" rtlCol="0">
            <a:spAutoFit/>
          </a:bodyPr>
          <a:lstStyle/>
          <a:p>
            <a:r>
              <a:rPr lang="en-US" sz="1200" dirty="0" smtClean="0"/>
              <a:t>Chris Miller</a:t>
            </a:r>
            <a:endParaRPr lang="en-US" sz="1200" dirty="0"/>
          </a:p>
        </p:txBody>
      </p:sp>
      <p:pic>
        <p:nvPicPr>
          <p:cNvPr id="7" name="Picture 6" descr="class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7050" y="5224792"/>
            <a:ext cx="1625426" cy="1617133"/>
          </a:xfrm>
          <a:prstGeom prst="rect">
            <a:avLst/>
          </a:prstGeom>
        </p:spPr>
      </p:pic>
      <p:cxnSp>
        <p:nvCxnSpPr>
          <p:cNvPr id="8" name="Straight Arrow Connector 7"/>
          <p:cNvCxnSpPr/>
          <p:nvPr/>
        </p:nvCxnSpPr>
        <p:spPr>
          <a:xfrm>
            <a:off x="8067786" y="6327575"/>
            <a:ext cx="443919" cy="207225"/>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908806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28600" y="83887"/>
            <a:ext cx="8686800" cy="659063"/>
          </a:xfrm>
        </p:spPr>
        <p:txBody>
          <a:bodyPr>
            <a:normAutofit/>
          </a:bodyPr>
          <a:lstStyle/>
          <a:p>
            <a:r>
              <a:rPr lang="en-US" dirty="0" smtClean="0"/>
              <a:t>Peptide-MHC binding resources</a:t>
            </a:r>
            <a:endParaRPr lang="en-US" dirty="0"/>
          </a:p>
        </p:txBody>
      </p:sp>
      <p:sp>
        <p:nvSpPr>
          <p:cNvPr id="5" name="Content Placeholder 2"/>
          <p:cNvSpPr>
            <a:spLocks noGrp="1"/>
          </p:cNvSpPr>
          <p:nvPr>
            <p:ph sz="half" idx="1"/>
          </p:nvPr>
        </p:nvSpPr>
        <p:spPr>
          <a:xfrm>
            <a:off x="831166" y="1612802"/>
            <a:ext cx="4114800" cy="1270000"/>
          </a:xfrm>
        </p:spPr>
        <p:txBody>
          <a:bodyPr>
            <a:normAutofit/>
          </a:bodyPr>
          <a:lstStyle/>
          <a:p>
            <a:r>
              <a:rPr lang="en-US" sz="2000" dirty="0" smtClean="0"/>
              <a:t>IEDB analysis resource</a:t>
            </a:r>
          </a:p>
          <a:p>
            <a:r>
              <a:rPr lang="en-US" sz="2000" dirty="0" smtClean="0"/>
              <a:t>Others you will hear about today</a:t>
            </a:r>
            <a:endParaRPr lang="en-US" sz="2000" dirty="0"/>
          </a:p>
        </p:txBody>
      </p:sp>
      <p:pic>
        <p:nvPicPr>
          <p:cNvPr id="6" name="Picture 5" descr="class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8574" y="5240867"/>
            <a:ext cx="1625426" cy="1617133"/>
          </a:xfrm>
          <a:prstGeom prst="rect">
            <a:avLst/>
          </a:prstGeom>
        </p:spPr>
      </p:pic>
      <p:cxnSp>
        <p:nvCxnSpPr>
          <p:cNvPr id="7" name="Straight Arrow Connector 6"/>
          <p:cNvCxnSpPr/>
          <p:nvPr/>
        </p:nvCxnSpPr>
        <p:spPr>
          <a:xfrm>
            <a:off x="8069310" y="6343650"/>
            <a:ext cx="443919" cy="207225"/>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pic>
        <p:nvPicPr>
          <p:cNvPr id="8" name="Picture 7" descr="Screen Shot 2018-04-13 at 9.41.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908" y="2882801"/>
            <a:ext cx="4320858" cy="2952750"/>
          </a:xfrm>
          <a:prstGeom prst="rect">
            <a:avLst/>
          </a:prstGeom>
        </p:spPr>
      </p:pic>
      <p:pic>
        <p:nvPicPr>
          <p:cNvPr id="9" name="Content Placeholder 7" descr="iedb binding.png"/>
          <p:cNvPicPr>
            <a:picLocks noChangeAspect="1"/>
          </p:cNvPicPr>
          <p:nvPr/>
        </p:nvPicPr>
        <p:blipFill rotWithShape="1">
          <a:blip r:embed="rId4">
            <a:extLst>
              <a:ext uri="{28A0092B-C50C-407E-A947-70E740481C1C}">
                <a14:useLocalDpi xmlns:a14="http://schemas.microsoft.com/office/drawing/2010/main" val="0"/>
              </a:ext>
            </a:extLst>
          </a:blip>
          <a:srcRect l="607" r="125"/>
          <a:stretch/>
        </p:blipFill>
        <p:spPr>
          <a:xfrm>
            <a:off x="5631766" y="1492151"/>
            <a:ext cx="2075140" cy="4222750"/>
          </a:xfrm>
          <a:prstGeom prst="rect">
            <a:avLst/>
          </a:prstGeom>
        </p:spPr>
      </p:pic>
      <p:cxnSp>
        <p:nvCxnSpPr>
          <p:cNvPr id="10" name="Straight Arrow Connector 9"/>
          <p:cNvCxnSpPr/>
          <p:nvPr/>
        </p:nvCxnSpPr>
        <p:spPr>
          <a:xfrm flipH="1">
            <a:off x="2888566" y="2406551"/>
            <a:ext cx="2971800" cy="609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219126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CRComple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777" y="1417082"/>
            <a:ext cx="6753646" cy="4716388"/>
          </a:xfrm>
          <a:prstGeom prst="rect">
            <a:avLst/>
          </a:prstGeom>
        </p:spPr>
      </p:pic>
      <p:sp>
        <p:nvSpPr>
          <p:cNvPr id="5" name="Title 1"/>
          <p:cNvSpPr>
            <a:spLocks noGrp="1"/>
          </p:cNvSpPr>
          <p:nvPr>
            <p:ph type="title"/>
          </p:nvPr>
        </p:nvSpPr>
        <p:spPr>
          <a:xfrm>
            <a:off x="228600" y="83887"/>
            <a:ext cx="8686800" cy="698532"/>
          </a:xfrm>
        </p:spPr>
        <p:txBody>
          <a:bodyPr>
            <a:normAutofit/>
          </a:bodyPr>
          <a:lstStyle/>
          <a:p>
            <a:r>
              <a:rPr lang="en-US" dirty="0" smtClean="0"/>
              <a:t>Structure of T cell </a:t>
            </a:r>
            <a:r>
              <a:rPr lang="en-US" dirty="0"/>
              <a:t>r</a:t>
            </a:r>
            <a:r>
              <a:rPr lang="en-US" dirty="0" smtClean="0"/>
              <a:t>eceptor</a:t>
            </a:r>
            <a:endParaRPr lang="en-US" dirty="0"/>
          </a:p>
        </p:txBody>
      </p:sp>
      <p:sp>
        <p:nvSpPr>
          <p:cNvPr id="6" name="TextBox 5"/>
          <p:cNvSpPr txBox="1"/>
          <p:nvPr/>
        </p:nvSpPr>
        <p:spPr>
          <a:xfrm>
            <a:off x="228600" y="6300951"/>
            <a:ext cx="2561406" cy="369332"/>
          </a:xfrm>
          <a:prstGeom prst="rect">
            <a:avLst/>
          </a:prstGeom>
          <a:noFill/>
        </p:spPr>
        <p:txBody>
          <a:bodyPr wrap="none" rtlCol="0">
            <a:spAutoFit/>
          </a:bodyPr>
          <a:lstStyle/>
          <a:p>
            <a:r>
              <a:rPr lang="en-US" dirty="0" smtClean="0">
                <a:hlinkClick r:id="rId4"/>
              </a:rPr>
              <a:t>Wikipedia CC BY-SA 3.0</a:t>
            </a:r>
            <a:endParaRPr lang="en-US" dirty="0"/>
          </a:p>
        </p:txBody>
      </p:sp>
      <p:pic>
        <p:nvPicPr>
          <p:cNvPr id="7" name="Picture 6" descr="class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08393" y="5240867"/>
            <a:ext cx="1625426" cy="1617133"/>
          </a:xfrm>
          <a:prstGeom prst="rect">
            <a:avLst/>
          </a:prstGeom>
        </p:spPr>
      </p:pic>
      <p:sp>
        <p:nvSpPr>
          <p:cNvPr id="8" name="TextBox 7"/>
          <p:cNvSpPr txBox="1"/>
          <p:nvPr/>
        </p:nvSpPr>
        <p:spPr>
          <a:xfrm>
            <a:off x="468491" y="1441494"/>
            <a:ext cx="1994356" cy="646331"/>
          </a:xfrm>
          <a:prstGeom prst="rect">
            <a:avLst/>
          </a:prstGeom>
          <a:noFill/>
        </p:spPr>
        <p:txBody>
          <a:bodyPr wrap="none" rtlCol="0">
            <a:spAutoFit/>
          </a:bodyPr>
          <a:lstStyle/>
          <a:p>
            <a:r>
              <a:rPr lang="en-US" i="1" dirty="0" smtClean="0"/>
              <a:t>TRA</a:t>
            </a:r>
            <a:r>
              <a:rPr lang="en-US" dirty="0" smtClean="0"/>
              <a:t> undergoes</a:t>
            </a:r>
          </a:p>
          <a:p>
            <a:r>
              <a:rPr lang="en-US" dirty="0" smtClean="0"/>
              <a:t>VJ recombination</a:t>
            </a:r>
            <a:endParaRPr lang="en-US" dirty="0"/>
          </a:p>
        </p:txBody>
      </p:sp>
      <p:cxnSp>
        <p:nvCxnSpPr>
          <p:cNvPr id="9" name="Straight Arrow Connector 8"/>
          <p:cNvCxnSpPr/>
          <p:nvPr/>
        </p:nvCxnSpPr>
        <p:spPr>
          <a:xfrm flipH="1">
            <a:off x="8638513" y="6323731"/>
            <a:ext cx="436038" cy="130658"/>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10" name="Straight Arrow Connector 9"/>
          <p:cNvCxnSpPr/>
          <p:nvPr/>
        </p:nvCxnSpPr>
        <p:spPr>
          <a:xfrm>
            <a:off x="1696618" y="2076157"/>
            <a:ext cx="1680629" cy="545068"/>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sp>
        <p:nvSpPr>
          <p:cNvPr id="11" name="TextBox 10"/>
          <p:cNvSpPr txBox="1"/>
          <p:nvPr/>
        </p:nvSpPr>
        <p:spPr>
          <a:xfrm>
            <a:off x="5072251" y="1345044"/>
            <a:ext cx="2135921" cy="646331"/>
          </a:xfrm>
          <a:prstGeom prst="rect">
            <a:avLst/>
          </a:prstGeom>
          <a:noFill/>
        </p:spPr>
        <p:txBody>
          <a:bodyPr wrap="none" rtlCol="0">
            <a:spAutoFit/>
          </a:bodyPr>
          <a:lstStyle/>
          <a:p>
            <a:r>
              <a:rPr lang="en-US" i="1" dirty="0" smtClean="0"/>
              <a:t>TRB</a:t>
            </a:r>
            <a:r>
              <a:rPr lang="en-US" dirty="0" smtClean="0"/>
              <a:t> undergoes</a:t>
            </a:r>
          </a:p>
          <a:p>
            <a:r>
              <a:rPr lang="en-US" dirty="0" smtClean="0"/>
              <a:t>VDJ recombination</a:t>
            </a:r>
            <a:endParaRPr lang="en-US" dirty="0"/>
          </a:p>
        </p:txBody>
      </p:sp>
      <p:cxnSp>
        <p:nvCxnSpPr>
          <p:cNvPr id="12" name="Straight Arrow Connector 11"/>
          <p:cNvCxnSpPr/>
          <p:nvPr/>
        </p:nvCxnSpPr>
        <p:spPr>
          <a:xfrm flipH="1">
            <a:off x="4617372" y="1991375"/>
            <a:ext cx="1371600" cy="545068"/>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sp>
        <p:nvSpPr>
          <p:cNvPr id="13" name="TextBox 12"/>
          <p:cNvSpPr txBox="1"/>
          <p:nvPr/>
        </p:nvSpPr>
        <p:spPr>
          <a:xfrm>
            <a:off x="7239000" y="2536443"/>
            <a:ext cx="1676400" cy="1169551"/>
          </a:xfrm>
          <a:prstGeom prst="rect">
            <a:avLst/>
          </a:prstGeom>
          <a:noFill/>
        </p:spPr>
        <p:txBody>
          <a:bodyPr wrap="square" rtlCol="0">
            <a:spAutoFit/>
          </a:bodyPr>
          <a:lstStyle/>
          <a:p>
            <a:r>
              <a:rPr lang="en-US" sz="1400" dirty="0" smtClean="0"/>
              <a:t>Alpha/Beta form a heterodimer (95% of T cells) or Gamma/Delta (5% of T cells)</a:t>
            </a:r>
            <a:endParaRPr lang="en-US" sz="1400" dirty="0"/>
          </a:p>
        </p:txBody>
      </p:sp>
    </p:spTree>
    <p:extLst>
      <p:ext uri="{BB962C8B-B14F-4D97-AF65-F5344CB8AC3E}">
        <p14:creationId xmlns:p14="http://schemas.microsoft.com/office/powerpoint/2010/main" val="41076397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4450"/>
            <a:ext cx="8686800" cy="759299"/>
          </a:xfrm>
        </p:spPr>
        <p:txBody>
          <a:bodyPr/>
          <a:lstStyle/>
          <a:p>
            <a:r>
              <a:rPr lang="en-US" dirty="0" smtClean="0"/>
              <a:t>Generation of T cell receptor (TCR) diversity</a:t>
            </a:r>
            <a:endParaRPr lang="en-US" dirty="0"/>
          </a:p>
        </p:txBody>
      </p:sp>
      <p:sp>
        <p:nvSpPr>
          <p:cNvPr id="3" name="TextBox 2"/>
          <p:cNvSpPr txBox="1"/>
          <p:nvPr/>
        </p:nvSpPr>
        <p:spPr>
          <a:xfrm>
            <a:off x="0" y="6581001"/>
            <a:ext cx="6589815" cy="276999"/>
          </a:xfrm>
          <a:prstGeom prst="rect">
            <a:avLst/>
          </a:prstGeom>
          <a:noFill/>
        </p:spPr>
        <p:txBody>
          <a:bodyPr wrap="none" rtlCol="0">
            <a:spAutoFit/>
          </a:bodyPr>
          <a:lstStyle/>
          <a:p>
            <a:r>
              <a:rPr lang="en-US" sz="1200" dirty="0">
                <a:hlinkClick r:id="rId3"/>
              </a:rPr>
              <a:t>http://2012.igem.org/wiki/index.php?title=Team:Marburg_SYNMIKRO/Project&amp;oldid=</a:t>
            </a:r>
            <a:r>
              <a:rPr lang="en-US" sz="1200" dirty="0" smtClean="0">
                <a:hlinkClick r:id="rId3"/>
              </a:rPr>
              <a:t>271252</a:t>
            </a:r>
            <a:r>
              <a:rPr lang="en-US" sz="1200" dirty="0" smtClean="0"/>
              <a:t> </a:t>
            </a:r>
            <a:endParaRPr lang="en-US" sz="1200" dirty="0"/>
          </a:p>
        </p:txBody>
      </p:sp>
      <p:pic>
        <p:nvPicPr>
          <p:cNvPr id="4" name="Picture 3" descr="class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8574" y="5240867"/>
            <a:ext cx="1625426" cy="1617133"/>
          </a:xfrm>
          <a:prstGeom prst="rect">
            <a:avLst/>
          </a:prstGeom>
        </p:spPr>
      </p:pic>
      <p:cxnSp>
        <p:nvCxnSpPr>
          <p:cNvPr id="5" name="Straight Arrow Connector 4"/>
          <p:cNvCxnSpPr/>
          <p:nvPr/>
        </p:nvCxnSpPr>
        <p:spPr>
          <a:xfrm flipH="1">
            <a:off x="8648694" y="6323731"/>
            <a:ext cx="436038" cy="130658"/>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pic>
        <p:nvPicPr>
          <p:cNvPr id="6" name="Content Placeholder 3" descr="vdj.png"/>
          <p:cNvPicPr>
            <a:picLocks noGrp="1" noChangeAspect="1"/>
          </p:cNvPicPr>
          <p:nvPr>
            <p:ph idx="1"/>
          </p:nvPr>
        </p:nvPicPr>
        <p:blipFill rotWithShape="1">
          <a:blip r:embed="rId5">
            <a:extLst>
              <a:ext uri="{28A0092B-C50C-407E-A947-70E740481C1C}">
                <a14:useLocalDpi xmlns:a14="http://schemas.microsoft.com/office/drawing/2010/main" val="0"/>
              </a:ext>
            </a:extLst>
          </a:blip>
          <a:srcRect t="1261" b="-820"/>
          <a:stretch/>
        </p:blipFill>
        <p:spPr>
          <a:xfrm>
            <a:off x="266694" y="2414991"/>
            <a:ext cx="8382000" cy="2582082"/>
          </a:xfrm>
        </p:spPr>
      </p:pic>
    </p:spTree>
    <p:extLst>
      <p:ext uri="{BB962C8B-B14F-4D97-AF65-F5344CB8AC3E}">
        <p14:creationId xmlns:p14="http://schemas.microsoft.com/office/powerpoint/2010/main" val="34386785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83887"/>
            <a:ext cx="8686800" cy="779712"/>
          </a:xfrm>
        </p:spPr>
        <p:txBody>
          <a:bodyPr>
            <a:noAutofit/>
          </a:bodyPr>
          <a:lstStyle/>
          <a:p>
            <a:r>
              <a:rPr lang="en-US" sz="2300" dirty="0" smtClean="0"/>
              <a:t>T cell receptor specificity and repertoire analysis resources</a:t>
            </a:r>
            <a:endParaRPr lang="en-US" sz="2300" dirty="0"/>
          </a:p>
        </p:txBody>
      </p:sp>
      <p:sp>
        <p:nvSpPr>
          <p:cNvPr id="3" name="Content Placeholder 2"/>
          <p:cNvSpPr>
            <a:spLocks noGrp="1"/>
          </p:cNvSpPr>
          <p:nvPr>
            <p:ph idx="1"/>
          </p:nvPr>
        </p:nvSpPr>
        <p:spPr>
          <a:xfrm>
            <a:off x="381000" y="1104724"/>
            <a:ext cx="8458200" cy="4039278"/>
          </a:xfrm>
        </p:spPr>
        <p:txBody>
          <a:bodyPr>
            <a:normAutofit lnSpcReduction="10000"/>
          </a:bodyPr>
          <a:lstStyle/>
          <a:p>
            <a:r>
              <a:rPr lang="en-US" dirty="0" smtClean="0"/>
              <a:t>T cell receptor sequences and annotations can be obtained from </a:t>
            </a:r>
            <a:r>
              <a:rPr lang="en-US" dirty="0" smtClean="0">
                <a:hlinkClick r:id="rId3"/>
              </a:rPr>
              <a:t>IMGT/LIGM-DB</a:t>
            </a:r>
            <a:endParaRPr lang="en-US" dirty="0"/>
          </a:p>
          <a:p>
            <a:pPr lvl="1"/>
            <a:r>
              <a:rPr lang="en-US" dirty="0"/>
              <a:t>e</a:t>
            </a:r>
            <a:r>
              <a:rPr lang="en-US" dirty="0" smtClean="0"/>
              <a:t>.g. V, D, and J segments of the gene TRB </a:t>
            </a:r>
          </a:p>
          <a:p>
            <a:pPr lvl="1"/>
            <a:r>
              <a:rPr lang="en-US" dirty="0" smtClean="0"/>
              <a:t>Sequences are also stored in </a:t>
            </a:r>
            <a:r>
              <a:rPr lang="en-US" dirty="0" err="1"/>
              <a:t>G</a:t>
            </a:r>
            <a:r>
              <a:rPr lang="en-US" dirty="0" err="1" smtClean="0"/>
              <a:t>enBank</a:t>
            </a:r>
            <a:endParaRPr lang="en-US" dirty="0" smtClean="0"/>
          </a:p>
          <a:p>
            <a:r>
              <a:rPr lang="en-US" dirty="0">
                <a:hlinkClick r:id="rId4"/>
              </a:rPr>
              <a:t>MIXCR</a:t>
            </a:r>
            <a:r>
              <a:rPr lang="en-US" dirty="0"/>
              <a:t> </a:t>
            </a:r>
          </a:p>
          <a:p>
            <a:pPr lvl="1"/>
            <a:r>
              <a:rPr lang="en-US" dirty="0" smtClean="0"/>
              <a:t>Analysis </a:t>
            </a:r>
            <a:r>
              <a:rPr lang="en-US" dirty="0"/>
              <a:t>of T- and B- cell receptor repertoire sequencing </a:t>
            </a:r>
            <a:r>
              <a:rPr lang="en-US" dirty="0" smtClean="0"/>
              <a:t>data </a:t>
            </a:r>
          </a:p>
          <a:p>
            <a:pPr lvl="1"/>
            <a:r>
              <a:rPr lang="en-US" dirty="0" smtClean="0"/>
              <a:t>Alignment of sequence reads to reference TCR sequences to determine T cell </a:t>
            </a:r>
            <a:r>
              <a:rPr lang="en-US" dirty="0" err="1" smtClean="0"/>
              <a:t>clonotypes</a:t>
            </a:r>
            <a:endParaRPr lang="en-US" dirty="0" smtClean="0">
              <a:hlinkClick r:id=""/>
            </a:endParaRPr>
          </a:p>
          <a:p>
            <a:r>
              <a:rPr lang="en-US" dirty="0" smtClean="0">
                <a:hlinkClick r:id=""/>
              </a:rPr>
              <a:t>VDJdb</a:t>
            </a:r>
            <a:r>
              <a:rPr lang="en-US" dirty="0" smtClean="0"/>
              <a:t> </a:t>
            </a:r>
            <a:endParaRPr lang="en-US" dirty="0"/>
          </a:p>
          <a:p>
            <a:pPr lvl="1"/>
            <a:r>
              <a:rPr lang="en-US" dirty="0" smtClean="0"/>
              <a:t>A </a:t>
            </a:r>
            <a:r>
              <a:rPr lang="en-US" dirty="0"/>
              <a:t>curated database of T-cell receptor sequences with known antigen </a:t>
            </a:r>
            <a:r>
              <a:rPr lang="en-US" dirty="0" smtClean="0"/>
              <a:t>specificity</a:t>
            </a:r>
          </a:p>
        </p:txBody>
      </p:sp>
      <p:sp>
        <p:nvSpPr>
          <p:cNvPr id="4" name="TextBox 3"/>
          <p:cNvSpPr txBox="1"/>
          <p:nvPr/>
        </p:nvSpPr>
        <p:spPr>
          <a:xfrm>
            <a:off x="0" y="6581001"/>
            <a:ext cx="1236111" cy="276999"/>
          </a:xfrm>
          <a:prstGeom prst="rect">
            <a:avLst/>
          </a:prstGeom>
          <a:noFill/>
        </p:spPr>
        <p:txBody>
          <a:bodyPr wrap="none" rtlCol="0">
            <a:spAutoFit/>
          </a:bodyPr>
          <a:lstStyle/>
          <a:p>
            <a:r>
              <a:rPr lang="en-US" sz="1200" dirty="0" smtClean="0"/>
              <a:t>Katie Campbell</a:t>
            </a:r>
            <a:endParaRPr lang="en-US" sz="1200" dirty="0"/>
          </a:p>
        </p:txBody>
      </p:sp>
      <p:pic>
        <p:nvPicPr>
          <p:cNvPr id="5" name="Picture 4" descr="Screen Shot 2018-04-14 at 2.31.15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314" y="5530601"/>
            <a:ext cx="8701886" cy="807391"/>
          </a:xfrm>
          <a:prstGeom prst="rect">
            <a:avLst/>
          </a:prstGeom>
        </p:spPr>
      </p:pic>
    </p:spTree>
    <p:extLst>
      <p:ext uri="{BB962C8B-B14F-4D97-AF65-F5344CB8AC3E}">
        <p14:creationId xmlns:p14="http://schemas.microsoft.com/office/powerpoint/2010/main" val="34386785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4450"/>
            <a:ext cx="8686800" cy="759299"/>
          </a:xfrm>
        </p:spPr>
        <p:txBody>
          <a:bodyPr/>
          <a:lstStyle/>
          <a:p>
            <a:r>
              <a:rPr lang="en-US" dirty="0" smtClean="0"/>
              <a:t>T cell mediated cell death</a:t>
            </a:r>
            <a:endParaRPr lang="en-US" dirty="0"/>
          </a:p>
        </p:txBody>
      </p:sp>
      <p:pic>
        <p:nvPicPr>
          <p:cNvPr id="3" name="Content Placeholder 3" descr="t-cell death.png"/>
          <p:cNvPicPr>
            <a:picLocks noGrp="1" noChangeAspect="1"/>
          </p:cNvPicPr>
          <p:nvPr>
            <p:ph idx="1"/>
          </p:nvPr>
        </p:nvPicPr>
        <p:blipFill>
          <a:blip r:embed="rId2">
            <a:extLst>
              <a:ext uri="{28A0092B-C50C-407E-A947-70E740481C1C}">
                <a14:useLocalDpi xmlns:a14="http://schemas.microsoft.com/office/drawing/2010/main" val="0"/>
              </a:ext>
            </a:extLst>
          </a:blip>
          <a:srcRect l="-8652" r="-8652"/>
          <a:stretch>
            <a:fillRect/>
          </a:stretch>
        </p:blipFill>
        <p:spPr>
          <a:xfrm>
            <a:off x="380999" y="1041272"/>
            <a:ext cx="7705939" cy="4674763"/>
          </a:xfrm>
        </p:spPr>
      </p:pic>
      <p:sp>
        <p:nvSpPr>
          <p:cNvPr id="4" name="TextBox 3"/>
          <p:cNvSpPr txBox="1"/>
          <p:nvPr/>
        </p:nvSpPr>
        <p:spPr>
          <a:xfrm>
            <a:off x="0" y="6581001"/>
            <a:ext cx="1736999" cy="276999"/>
          </a:xfrm>
          <a:prstGeom prst="rect">
            <a:avLst/>
          </a:prstGeom>
          <a:noFill/>
        </p:spPr>
        <p:txBody>
          <a:bodyPr wrap="none" rtlCol="0">
            <a:spAutoFit/>
          </a:bodyPr>
          <a:lstStyle/>
          <a:p>
            <a:r>
              <a:rPr lang="en-US" sz="1200" dirty="0" smtClean="0">
                <a:hlinkClick r:id="rId3"/>
              </a:rPr>
              <a:t>Singh and Gulley, 2014</a:t>
            </a:r>
            <a:endParaRPr lang="en-US" sz="1200" dirty="0"/>
          </a:p>
        </p:txBody>
      </p:sp>
      <p:pic>
        <p:nvPicPr>
          <p:cNvPr id="5" name="Picture 4" descr="class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0802" y="5240867"/>
            <a:ext cx="1625426" cy="1617133"/>
          </a:xfrm>
          <a:prstGeom prst="rect">
            <a:avLst/>
          </a:prstGeom>
        </p:spPr>
      </p:pic>
      <p:cxnSp>
        <p:nvCxnSpPr>
          <p:cNvPr id="6" name="Straight Arrow Connector 5"/>
          <p:cNvCxnSpPr/>
          <p:nvPr/>
        </p:nvCxnSpPr>
        <p:spPr>
          <a:xfrm flipH="1">
            <a:off x="8683255" y="6343650"/>
            <a:ext cx="436038" cy="130658"/>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7" name="Straight Arrow Connector 6"/>
          <p:cNvCxnSpPr/>
          <p:nvPr/>
        </p:nvCxnSpPr>
        <p:spPr>
          <a:xfrm>
            <a:off x="8086938" y="6343650"/>
            <a:ext cx="443919" cy="207225"/>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8" name="Straight Arrow Connector 7"/>
          <p:cNvCxnSpPr/>
          <p:nvPr/>
        </p:nvCxnSpPr>
        <p:spPr>
          <a:xfrm>
            <a:off x="8137161" y="6196684"/>
            <a:ext cx="296333" cy="389466"/>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4386785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4450"/>
            <a:ext cx="8686800" cy="698499"/>
          </a:xfrm>
        </p:spPr>
        <p:txBody>
          <a:bodyPr>
            <a:noAutofit/>
          </a:bodyPr>
          <a:lstStyle/>
          <a:p>
            <a:r>
              <a:rPr lang="en-US" sz="2000" dirty="0" smtClean="0"/>
              <a:t>Many tumors express checkpoint molecules to suppress this immune cell death signaling</a:t>
            </a:r>
            <a:endParaRPr lang="en-US" sz="2000" dirty="0"/>
          </a:p>
        </p:txBody>
      </p:sp>
      <p:pic>
        <p:nvPicPr>
          <p:cNvPr id="3" name="Content Placeholder 3" descr="image.png"/>
          <p:cNvPicPr>
            <a:picLocks noGrp="1" noChangeAspect="1"/>
          </p:cNvPicPr>
          <p:nvPr>
            <p:ph idx="1"/>
          </p:nvPr>
        </p:nvPicPr>
        <p:blipFill rotWithShape="1">
          <a:blip r:embed="rId3">
            <a:extLst>
              <a:ext uri="{28A0092B-C50C-407E-A947-70E740481C1C}">
                <a14:useLocalDpi xmlns:a14="http://schemas.microsoft.com/office/drawing/2010/main" val="0"/>
              </a:ext>
            </a:extLst>
          </a:blip>
          <a:srcRect l="23343" t="19864" r="22890" b="5801"/>
          <a:stretch/>
        </p:blipFill>
        <p:spPr>
          <a:xfrm>
            <a:off x="1300657" y="926250"/>
            <a:ext cx="6230815" cy="4863204"/>
          </a:xfrm>
        </p:spPr>
      </p:pic>
      <p:sp>
        <p:nvSpPr>
          <p:cNvPr id="4" name="TextBox 3"/>
          <p:cNvSpPr txBox="1"/>
          <p:nvPr/>
        </p:nvSpPr>
        <p:spPr>
          <a:xfrm>
            <a:off x="0" y="6602602"/>
            <a:ext cx="1300657" cy="276999"/>
          </a:xfrm>
          <a:prstGeom prst="rect">
            <a:avLst/>
          </a:prstGeom>
          <a:noFill/>
        </p:spPr>
        <p:txBody>
          <a:bodyPr wrap="none" rtlCol="0">
            <a:spAutoFit/>
          </a:bodyPr>
          <a:lstStyle/>
          <a:p>
            <a:r>
              <a:rPr lang="en-US" sz="1200" dirty="0" smtClean="0">
                <a:hlinkClick r:id="rId4"/>
              </a:rPr>
              <a:t>www.cancer.gov</a:t>
            </a:r>
            <a:endParaRPr lang="en-US" sz="1200" dirty="0"/>
          </a:p>
        </p:txBody>
      </p:sp>
      <p:sp>
        <p:nvSpPr>
          <p:cNvPr id="5" name="TextBox 4"/>
          <p:cNvSpPr txBox="1"/>
          <p:nvPr/>
        </p:nvSpPr>
        <p:spPr>
          <a:xfrm>
            <a:off x="367440" y="5943696"/>
            <a:ext cx="8361514" cy="646331"/>
          </a:xfrm>
          <a:prstGeom prst="rect">
            <a:avLst/>
          </a:prstGeom>
          <a:noFill/>
        </p:spPr>
        <p:txBody>
          <a:bodyPr wrap="square" rtlCol="0">
            <a:spAutoFit/>
          </a:bodyPr>
          <a:lstStyle/>
          <a:p>
            <a:r>
              <a:rPr lang="en-US" dirty="0" smtClean="0"/>
              <a:t>Checkpoint blockade/inhibitors such as </a:t>
            </a:r>
            <a:r>
              <a:rPr lang="en-US" dirty="0" err="1" smtClean="0"/>
              <a:t>pembrolizumab</a:t>
            </a:r>
            <a:r>
              <a:rPr lang="en-US" dirty="0" smtClean="0"/>
              <a:t> intercept these </a:t>
            </a:r>
            <a:r>
              <a:rPr lang="en-US" dirty="0" err="1" smtClean="0"/>
              <a:t>immunosuppresive</a:t>
            </a:r>
            <a:r>
              <a:rPr lang="en-US" dirty="0" smtClean="0"/>
              <a:t> signals and allow T cell mediated death to resume</a:t>
            </a:r>
            <a:endParaRPr lang="en-US" dirty="0"/>
          </a:p>
        </p:txBody>
      </p:sp>
    </p:spTree>
    <p:extLst>
      <p:ext uri="{BB962C8B-B14F-4D97-AF65-F5344CB8AC3E}">
        <p14:creationId xmlns:p14="http://schemas.microsoft.com/office/powerpoint/2010/main" val="34386785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7149"/>
            <a:ext cx="8686800" cy="762675"/>
          </a:xfrm>
        </p:spPr>
        <p:txBody>
          <a:bodyPr>
            <a:noAutofit/>
          </a:bodyPr>
          <a:lstStyle/>
          <a:p>
            <a:r>
              <a:rPr lang="en-US" sz="2000" dirty="0" smtClean="0"/>
              <a:t>There are many other diverse </a:t>
            </a:r>
            <a:r>
              <a:rPr lang="en-US" sz="2000" dirty="0"/>
              <a:t>m</a:t>
            </a:r>
            <a:r>
              <a:rPr lang="en-US" sz="2000" dirty="0" smtClean="0"/>
              <a:t>echanisms of resistance to immune response</a:t>
            </a:r>
            <a:endParaRPr lang="en-US" sz="2000" dirty="0"/>
          </a:p>
        </p:txBody>
      </p:sp>
      <p:sp>
        <p:nvSpPr>
          <p:cNvPr id="3" name="Content Placeholder 2"/>
          <p:cNvSpPr>
            <a:spLocks noGrp="1"/>
          </p:cNvSpPr>
          <p:nvPr>
            <p:ph sz="half" idx="1"/>
          </p:nvPr>
        </p:nvSpPr>
        <p:spPr>
          <a:xfrm>
            <a:off x="381000" y="1758425"/>
            <a:ext cx="4114800" cy="3898899"/>
          </a:xfrm>
        </p:spPr>
        <p:txBody>
          <a:bodyPr>
            <a:normAutofit fontScale="62500" lnSpcReduction="20000"/>
          </a:bodyPr>
          <a:lstStyle/>
          <a:p>
            <a:r>
              <a:rPr lang="en-US" dirty="0" smtClean="0"/>
              <a:t>Loss of the tumor variant</a:t>
            </a:r>
          </a:p>
          <a:p>
            <a:pPr lvl="1"/>
            <a:r>
              <a:rPr lang="en-US" dirty="0" smtClean="0"/>
              <a:t>deletion of that genomic region</a:t>
            </a:r>
          </a:p>
          <a:p>
            <a:pPr lvl="1"/>
            <a:r>
              <a:rPr lang="en-US" dirty="0" smtClean="0"/>
              <a:t>outgrowth of a sub-clonal population that does not contain the </a:t>
            </a:r>
            <a:r>
              <a:rPr lang="en-US" dirty="0" err="1" smtClean="0"/>
              <a:t>neoepitope</a:t>
            </a:r>
            <a:r>
              <a:rPr lang="en-US" dirty="0" smtClean="0"/>
              <a:t> variant</a:t>
            </a:r>
          </a:p>
          <a:p>
            <a:r>
              <a:rPr lang="en-US" dirty="0" smtClean="0"/>
              <a:t>Interfere with correct processing of the </a:t>
            </a:r>
            <a:r>
              <a:rPr lang="en-US" dirty="0" err="1" smtClean="0"/>
              <a:t>neoepitope</a:t>
            </a:r>
            <a:endParaRPr lang="en-US" dirty="0" smtClean="0"/>
          </a:p>
          <a:p>
            <a:r>
              <a:rPr lang="en-US" dirty="0" smtClean="0"/>
              <a:t>Reduced expression or loss of the MHC molecule that presents the </a:t>
            </a:r>
            <a:r>
              <a:rPr lang="en-US" dirty="0" err="1" smtClean="0"/>
              <a:t>neoepitope</a:t>
            </a:r>
            <a:endParaRPr lang="en-US" dirty="0" smtClean="0"/>
          </a:p>
          <a:p>
            <a:pPr lvl="1"/>
            <a:r>
              <a:rPr lang="en-US" dirty="0" smtClean="0"/>
              <a:t>Or important co-factors such as B2M</a:t>
            </a:r>
          </a:p>
          <a:p>
            <a:r>
              <a:rPr lang="en-US" dirty="0" smtClean="0"/>
              <a:t>Interference with signaling cascade that leads to apoptosis</a:t>
            </a:r>
            <a:endParaRPr lang="en-US" dirty="0"/>
          </a:p>
          <a:p>
            <a:pPr lvl="1"/>
            <a:endParaRPr lang="en-US" dirty="0" smtClean="0"/>
          </a:p>
          <a:p>
            <a:r>
              <a:rPr lang="en-US" dirty="0" smtClean="0"/>
              <a:t>As with all cancer treatment modalities, mechanisms of resistance will be diverse</a:t>
            </a:r>
          </a:p>
          <a:p>
            <a:pPr lvl="1"/>
            <a:r>
              <a:rPr lang="en-US" dirty="0" smtClean="0"/>
              <a:t>Inherent/acquired, intrinsic/extrinsic, ephemeral/sustained, direct/indirect </a:t>
            </a:r>
            <a:r>
              <a:rPr lang="mr-IN" dirty="0" smtClean="0"/>
              <a:t>…</a:t>
            </a:r>
            <a:endParaRPr lang="en-US" dirty="0"/>
          </a:p>
        </p:txBody>
      </p:sp>
      <p:pic>
        <p:nvPicPr>
          <p:cNvPr id="4" name="Content Placeholder 4" descr="Heterogeneity_figure3_updated.png"/>
          <p:cNvPicPr>
            <a:picLocks noChangeAspect="1"/>
          </p:cNvPicPr>
          <p:nvPr/>
        </p:nvPicPr>
        <p:blipFill rotWithShape="1">
          <a:blip r:embed="rId2">
            <a:extLst>
              <a:ext uri="{28A0092B-C50C-407E-A947-70E740481C1C}">
                <a14:useLocalDpi xmlns:a14="http://schemas.microsoft.com/office/drawing/2010/main" val="0"/>
              </a:ext>
            </a:extLst>
          </a:blip>
          <a:srcRect t="-500" b="190"/>
          <a:stretch/>
        </p:blipFill>
        <p:spPr>
          <a:xfrm>
            <a:off x="4724400" y="1847325"/>
            <a:ext cx="4114800" cy="3462866"/>
          </a:xfrm>
          <a:prstGeom prst="rect">
            <a:avLst/>
          </a:prstGeom>
        </p:spPr>
      </p:pic>
      <p:sp>
        <p:nvSpPr>
          <p:cNvPr id="5" name="TextBox 4"/>
          <p:cNvSpPr txBox="1"/>
          <p:nvPr/>
        </p:nvSpPr>
        <p:spPr>
          <a:xfrm>
            <a:off x="0" y="6564424"/>
            <a:ext cx="2710999" cy="276999"/>
          </a:xfrm>
          <a:prstGeom prst="rect">
            <a:avLst/>
          </a:prstGeom>
          <a:noFill/>
        </p:spPr>
        <p:txBody>
          <a:bodyPr wrap="none" rtlCol="0">
            <a:spAutoFit/>
          </a:bodyPr>
          <a:lstStyle/>
          <a:p>
            <a:r>
              <a:rPr lang="en-US" sz="1200" dirty="0" smtClean="0"/>
              <a:t>Katie Campbell and </a:t>
            </a:r>
            <a:r>
              <a:rPr lang="en-US" sz="1200" dirty="0" err="1" smtClean="0"/>
              <a:t>Kilannin</a:t>
            </a:r>
            <a:r>
              <a:rPr lang="en-US" sz="1200" dirty="0" smtClean="0"/>
              <a:t> </a:t>
            </a:r>
            <a:r>
              <a:rPr lang="en-US" sz="1200" dirty="0" err="1" smtClean="0"/>
              <a:t>Krysiak</a:t>
            </a:r>
            <a:endParaRPr lang="en-US" sz="1200" dirty="0"/>
          </a:p>
        </p:txBody>
      </p:sp>
    </p:spTree>
    <p:extLst>
      <p:ext uri="{BB962C8B-B14F-4D97-AF65-F5344CB8AC3E}">
        <p14:creationId xmlns:p14="http://schemas.microsoft.com/office/powerpoint/2010/main" val="3438678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a:spLocks noGrp="1"/>
          </p:cNvSpPr>
          <p:nvPr>
            <p:ph idx="1"/>
          </p:nvPr>
        </p:nvSpPr>
        <p:spPr>
          <a:xfrm>
            <a:off x="389467" y="1679476"/>
            <a:ext cx="8382000" cy="3962399"/>
          </a:xfrm>
        </p:spPr>
        <p:txBody>
          <a:bodyPr>
            <a:normAutofit/>
          </a:bodyPr>
          <a:lstStyle/>
          <a:p>
            <a:endParaRPr lang="en-US" dirty="0" smtClean="0"/>
          </a:p>
          <a:p>
            <a:endParaRPr lang="en-US" dirty="0"/>
          </a:p>
          <a:p>
            <a:pPr marL="0" indent="0" algn="ctr">
              <a:buNone/>
            </a:pPr>
            <a:r>
              <a:rPr lang="en-US" b="1" dirty="0" smtClean="0"/>
              <a:t>Identifying </a:t>
            </a:r>
            <a:r>
              <a:rPr lang="en-US" b="1" dirty="0"/>
              <a:t>and characterizing neoepitopes is </a:t>
            </a:r>
            <a:r>
              <a:rPr lang="en-US" b="1" dirty="0" smtClean="0"/>
              <a:t>one critical element of this area </a:t>
            </a:r>
            <a:r>
              <a:rPr lang="en-US" b="1" dirty="0"/>
              <a:t>of </a:t>
            </a:r>
            <a:r>
              <a:rPr lang="en-US" b="1" dirty="0" smtClean="0"/>
              <a:t>research</a:t>
            </a:r>
          </a:p>
          <a:p>
            <a:pPr marL="0" indent="0" algn="ctr">
              <a:buNone/>
            </a:pPr>
            <a:endParaRPr lang="en-US" dirty="0"/>
          </a:p>
          <a:p>
            <a:pPr marL="0" indent="0" algn="ctr">
              <a:buNone/>
            </a:pPr>
            <a:r>
              <a:rPr lang="en-US" dirty="0"/>
              <a:t>F</a:t>
            </a:r>
            <a:r>
              <a:rPr lang="en-US" dirty="0" smtClean="0"/>
              <a:t>or </a:t>
            </a:r>
            <a:r>
              <a:rPr lang="en-US" dirty="0"/>
              <a:t>understanding response to </a:t>
            </a:r>
            <a:r>
              <a:rPr lang="en-US" dirty="0" smtClean="0"/>
              <a:t>checkpoint inhibitors </a:t>
            </a:r>
            <a:r>
              <a:rPr lang="en-US" dirty="0"/>
              <a:t>and </a:t>
            </a:r>
            <a:r>
              <a:rPr lang="en-US" dirty="0" smtClean="0"/>
              <a:t>for </a:t>
            </a:r>
            <a:r>
              <a:rPr lang="en-US" dirty="0"/>
              <a:t>designing personalized cancer vaccines that direct an immune attack</a:t>
            </a:r>
          </a:p>
        </p:txBody>
      </p:sp>
    </p:spTree>
    <p:extLst>
      <p:ext uri="{BB962C8B-B14F-4D97-AF65-F5344CB8AC3E}">
        <p14:creationId xmlns:p14="http://schemas.microsoft.com/office/powerpoint/2010/main" val="34386785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228600" y="77603"/>
            <a:ext cx="8686800" cy="774371"/>
          </a:xfrm>
          <a:prstGeom prst="rect">
            <a:avLst/>
          </a:prstGeom>
        </p:spPr>
        <p:txBody>
          <a:bodyPr vert="horz" lIns="68580" tIns="34290" rIns="68580" bIns="34290" rtlCol="0" anchor="ctr">
            <a:noAutofit/>
          </a:bodyPr>
          <a:lstStyle>
            <a:lvl1pPr algn="l" defTabSz="609585" rtl="0" eaLnBrk="1" latinLnBrk="0" hangingPunct="1">
              <a:spcBef>
                <a:spcPct val="0"/>
              </a:spcBef>
              <a:buNone/>
              <a:defRPr sz="3733" b="1" i="0" kern="1200" cap="none">
                <a:solidFill>
                  <a:schemeClr val="tx1"/>
                </a:solidFill>
                <a:latin typeface="+mj-lt"/>
                <a:ea typeface="+mj-ea"/>
                <a:cs typeface="Trebuchet MS"/>
              </a:defRPr>
            </a:lvl1pPr>
          </a:lstStyle>
          <a:p>
            <a:r>
              <a:rPr lang="en-US" sz="2400" dirty="0" smtClean="0"/>
              <a:t>An example neoepitope characterization workflow</a:t>
            </a:r>
            <a:endParaRPr lang="en-US" sz="2400" dirty="0"/>
          </a:p>
        </p:txBody>
      </p:sp>
      <p:sp>
        <p:nvSpPr>
          <p:cNvPr id="3" name="TextBox 2"/>
          <p:cNvSpPr txBox="1"/>
          <p:nvPr/>
        </p:nvSpPr>
        <p:spPr>
          <a:xfrm>
            <a:off x="142003" y="4296859"/>
            <a:ext cx="2487491" cy="646331"/>
          </a:xfrm>
          <a:prstGeom prst="rect">
            <a:avLst/>
          </a:prstGeom>
          <a:noFill/>
        </p:spPr>
        <p:txBody>
          <a:bodyPr wrap="square" rtlCol="0">
            <a:spAutoFit/>
          </a:bodyPr>
          <a:lstStyle/>
          <a:p>
            <a:r>
              <a:rPr lang="en-US" sz="1200" dirty="0"/>
              <a:t>Shirley </a:t>
            </a:r>
            <a:r>
              <a:rPr lang="en-US" sz="1200" dirty="0" smtClean="0"/>
              <a:t>X. Liu, Elaine </a:t>
            </a:r>
            <a:r>
              <a:rPr lang="en-US" sz="1200" dirty="0"/>
              <a:t>R. </a:t>
            </a:r>
            <a:r>
              <a:rPr lang="en-US" sz="1200" dirty="0" err="1"/>
              <a:t>Mardis</a:t>
            </a:r>
            <a:r>
              <a:rPr lang="en-US" sz="1200" dirty="0"/>
              <a:t>. Applications of </a:t>
            </a:r>
            <a:r>
              <a:rPr lang="en-US" sz="1200" dirty="0" err="1"/>
              <a:t>Immunogenomics</a:t>
            </a:r>
            <a:r>
              <a:rPr lang="en-US" sz="1200" dirty="0"/>
              <a:t> to Cancer. Cell </a:t>
            </a:r>
            <a:r>
              <a:rPr lang="en-US" sz="1200" dirty="0" smtClean="0"/>
              <a:t>Press. 2017.</a:t>
            </a:r>
            <a:endParaRPr lang="en-US" sz="1200" dirty="0"/>
          </a:p>
        </p:txBody>
      </p:sp>
      <p:grpSp>
        <p:nvGrpSpPr>
          <p:cNvPr id="4" name="Group 3"/>
          <p:cNvGrpSpPr/>
          <p:nvPr/>
        </p:nvGrpSpPr>
        <p:grpSpPr>
          <a:xfrm>
            <a:off x="3421295" y="1189551"/>
            <a:ext cx="4971087" cy="5487423"/>
            <a:chOff x="3276600" y="723040"/>
            <a:chExt cx="3733800" cy="4363310"/>
          </a:xfrm>
        </p:grpSpPr>
        <p:grpSp>
          <p:nvGrpSpPr>
            <p:cNvPr id="5" name="Group 4"/>
            <p:cNvGrpSpPr/>
            <p:nvPr/>
          </p:nvGrpSpPr>
          <p:grpSpPr>
            <a:xfrm>
              <a:off x="3276600" y="723040"/>
              <a:ext cx="3733800" cy="4363310"/>
              <a:chOff x="2566492" y="0"/>
              <a:chExt cx="5959200" cy="6858000"/>
            </a:xfrm>
          </p:grpSpPr>
          <p:pic>
            <p:nvPicPr>
              <p:cNvPr id="7" name="Picture 6"/>
              <p:cNvPicPr>
                <a:picLocks noChangeAspect="1"/>
              </p:cNvPicPr>
              <p:nvPr/>
            </p:nvPicPr>
            <p:blipFill rotWithShape="1">
              <a:blip r:embed="rId2"/>
              <a:srcRect r="49465" b="65737"/>
              <a:stretch/>
            </p:blipFill>
            <p:spPr>
              <a:xfrm>
                <a:off x="2566492" y="0"/>
                <a:ext cx="3011498" cy="2349796"/>
              </a:xfrm>
              <a:prstGeom prst="rect">
                <a:avLst/>
              </a:prstGeom>
            </p:spPr>
          </p:pic>
          <p:pic>
            <p:nvPicPr>
              <p:cNvPr id="8" name="Picture 7"/>
              <p:cNvPicPr>
                <a:picLocks noChangeAspect="1"/>
              </p:cNvPicPr>
              <p:nvPr/>
            </p:nvPicPr>
            <p:blipFill rotWithShape="1">
              <a:blip r:embed="rId2"/>
              <a:srcRect l="50535" b="65737"/>
              <a:stretch/>
            </p:blipFill>
            <p:spPr>
              <a:xfrm>
                <a:off x="5577990" y="0"/>
                <a:ext cx="2947702" cy="2349796"/>
              </a:xfrm>
              <a:prstGeom prst="rect">
                <a:avLst/>
              </a:prstGeom>
            </p:spPr>
          </p:pic>
          <p:pic>
            <p:nvPicPr>
              <p:cNvPr id="9" name="Picture 8"/>
              <p:cNvPicPr>
                <a:picLocks noChangeAspect="1"/>
              </p:cNvPicPr>
              <p:nvPr/>
            </p:nvPicPr>
            <p:blipFill rotWithShape="1">
              <a:blip r:embed="rId2"/>
              <a:srcRect l="42726" t="34263" b="32403"/>
              <a:stretch/>
            </p:blipFill>
            <p:spPr>
              <a:xfrm>
                <a:off x="5112640" y="2349796"/>
                <a:ext cx="3413051" cy="2285999"/>
              </a:xfrm>
              <a:prstGeom prst="rect">
                <a:avLst/>
              </a:prstGeom>
            </p:spPr>
          </p:pic>
          <p:pic>
            <p:nvPicPr>
              <p:cNvPr id="10" name="Picture 9"/>
              <p:cNvPicPr>
                <a:picLocks noChangeAspect="1"/>
              </p:cNvPicPr>
              <p:nvPr/>
            </p:nvPicPr>
            <p:blipFill rotWithShape="1">
              <a:blip r:embed="rId2"/>
              <a:srcRect l="42726" t="67597"/>
              <a:stretch/>
            </p:blipFill>
            <p:spPr>
              <a:xfrm>
                <a:off x="5112640" y="4635794"/>
                <a:ext cx="3413052" cy="2222205"/>
              </a:xfrm>
              <a:prstGeom prst="rect">
                <a:avLst/>
              </a:prstGeom>
            </p:spPr>
          </p:pic>
          <p:pic>
            <p:nvPicPr>
              <p:cNvPr id="11" name="Picture 10"/>
              <p:cNvPicPr>
                <a:picLocks noChangeAspect="1"/>
              </p:cNvPicPr>
              <p:nvPr/>
            </p:nvPicPr>
            <p:blipFill rotWithShape="1">
              <a:blip r:embed="rId2"/>
              <a:srcRect t="64496" r="57274"/>
              <a:stretch/>
            </p:blipFill>
            <p:spPr>
              <a:xfrm>
                <a:off x="2566492" y="4423144"/>
                <a:ext cx="2546147" cy="2434856"/>
              </a:xfrm>
              <a:prstGeom prst="rect">
                <a:avLst/>
              </a:prstGeom>
            </p:spPr>
          </p:pic>
          <p:pic>
            <p:nvPicPr>
              <p:cNvPr id="12" name="Picture 11"/>
              <p:cNvPicPr>
                <a:picLocks noChangeAspect="1"/>
              </p:cNvPicPr>
              <p:nvPr/>
            </p:nvPicPr>
            <p:blipFill rotWithShape="1">
              <a:blip r:embed="rId2"/>
              <a:srcRect t="34264" r="57274" b="35504"/>
              <a:stretch/>
            </p:blipFill>
            <p:spPr>
              <a:xfrm>
                <a:off x="2566492" y="2349796"/>
                <a:ext cx="2546147" cy="2073348"/>
              </a:xfrm>
              <a:prstGeom prst="rect">
                <a:avLst/>
              </a:prstGeom>
            </p:spPr>
          </p:pic>
        </p:grpSp>
        <p:sp>
          <p:nvSpPr>
            <p:cNvPr id="6" name="TextBox 5"/>
            <p:cNvSpPr txBox="1"/>
            <p:nvPr/>
          </p:nvSpPr>
          <p:spPr>
            <a:xfrm>
              <a:off x="6096000" y="2148789"/>
              <a:ext cx="902811" cy="261610"/>
            </a:xfrm>
            <a:prstGeom prst="rect">
              <a:avLst/>
            </a:prstGeom>
            <a:noFill/>
          </p:spPr>
          <p:txBody>
            <a:bodyPr wrap="none" rtlCol="0">
              <a:spAutoFit/>
            </a:bodyPr>
            <a:lstStyle/>
            <a:p>
              <a:r>
                <a:rPr lang="en-US" sz="1100" b="1" dirty="0" smtClean="0"/>
                <a:t>HLA typing</a:t>
              </a:r>
              <a:endParaRPr lang="en-US" sz="1100" b="1" dirty="0"/>
            </a:p>
          </p:txBody>
        </p:sp>
      </p:grpSp>
      <p:sp>
        <p:nvSpPr>
          <p:cNvPr id="13" name="TextBox 12"/>
          <p:cNvSpPr txBox="1"/>
          <p:nvPr/>
        </p:nvSpPr>
        <p:spPr>
          <a:xfrm>
            <a:off x="140756" y="4019550"/>
            <a:ext cx="2488738" cy="276999"/>
          </a:xfrm>
          <a:prstGeom prst="rect">
            <a:avLst/>
          </a:prstGeom>
          <a:noFill/>
        </p:spPr>
        <p:txBody>
          <a:bodyPr wrap="square" rtlCol="0">
            <a:spAutoFit/>
          </a:bodyPr>
          <a:lstStyle/>
          <a:p>
            <a:r>
              <a:rPr lang="en-US" sz="1200" dirty="0" smtClean="0"/>
              <a:t>Jasreet </a:t>
            </a:r>
            <a:r>
              <a:rPr lang="en-US" sz="1200" dirty="0" err="1" smtClean="0"/>
              <a:t>Hundal</a:t>
            </a:r>
            <a:r>
              <a:rPr lang="en-US" sz="1200" dirty="0" smtClean="0"/>
              <a:t> &amp; Katie Campbell</a:t>
            </a:r>
            <a:endParaRPr lang="en-US" sz="1200" dirty="0"/>
          </a:p>
        </p:txBody>
      </p:sp>
    </p:spTree>
    <p:extLst>
      <p:ext uri="{BB962C8B-B14F-4D97-AF65-F5344CB8AC3E}">
        <p14:creationId xmlns:p14="http://schemas.microsoft.com/office/powerpoint/2010/main" val="3438678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 of module 08: Immune</a:t>
            </a:r>
            <a:endParaRPr lang="en-US" dirty="0"/>
          </a:p>
        </p:txBody>
      </p:sp>
      <p:sp>
        <p:nvSpPr>
          <p:cNvPr id="3" name="Content Placeholder 2"/>
          <p:cNvSpPr>
            <a:spLocks noGrp="1"/>
          </p:cNvSpPr>
          <p:nvPr>
            <p:ph idx="1"/>
          </p:nvPr>
        </p:nvSpPr>
        <p:spPr/>
        <p:txBody>
          <a:bodyPr>
            <a:normAutofit/>
          </a:bodyPr>
          <a:lstStyle/>
          <a:p>
            <a:r>
              <a:rPr lang="en-US" b="1" dirty="0" smtClean="0"/>
              <a:t>Key concepts</a:t>
            </a:r>
            <a:r>
              <a:rPr lang="en-US" dirty="0" smtClean="0"/>
              <a:t>: </a:t>
            </a:r>
            <a:r>
              <a:rPr lang="en-US" dirty="0"/>
              <a:t>Immunogenomics, adaptive immunity, immunotherapies, personalized cancer vaccines, MHC binding prediction, </a:t>
            </a:r>
            <a:r>
              <a:rPr lang="en-US" dirty="0" err="1"/>
              <a:t>neoantigen</a:t>
            </a:r>
            <a:r>
              <a:rPr lang="en-US" dirty="0"/>
              <a:t> identification and </a:t>
            </a:r>
            <a:r>
              <a:rPr lang="en-US" dirty="0" smtClean="0"/>
              <a:t>prioritization</a:t>
            </a:r>
            <a:endParaRPr lang="en-US" dirty="0"/>
          </a:p>
          <a:p>
            <a:endParaRPr lang="en-US" dirty="0" smtClean="0"/>
          </a:p>
          <a:p>
            <a:r>
              <a:rPr lang="en-US" dirty="0"/>
              <a:t>Use results from the previous sections (germline variants, somatic variants, gene/transcript expression estimates, variant allele fractions, clonality estimates, etc.) to design a personalized cancer vaccine for our hypothetical patient</a:t>
            </a:r>
          </a:p>
          <a:p>
            <a:r>
              <a:rPr lang="en-US" dirty="0"/>
              <a:t>Become familiar with the </a:t>
            </a:r>
            <a:r>
              <a:rPr lang="en-US" dirty="0" err="1"/>
              <a:t>pvactools</a:t>
            </a:r>
            <a:r>
              <a:rPr lang="en-US" dirty="0"/>
              <a:t> software for </a:t>
            </a:r>
            <a:r>
              <a:rPr lang="en-US" dirty="0" err="1"/>
              <a:t>neoantigen</a:t>
            </a:r>
            <a:r>
              <a:rPr lang="en-US" dirty="0"/>
              <a:t> identification, prioritization, selection, and DNA vector </a:t>
            </a:r>
            <a:r>
              <a:rPr lang="en-US" dirty="0" smtClean="0"/>
              <a:t>design</a:t>
            </a:r>
            <a:endParaRPr lang="en-US" dirty="0"/>
          </a:p>
        </p:txBody>
      </p:sp>
    </p:spTree>
    <p:extLst>
      <p:ext uri="{BB962C8B-B14F-4D97-AF65-F5344CB8AC3E}">
        <p14:creationId xmlns:p14="http://schemas.microsoft.com/office/powerpoint/2010/main" val="42651070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descr="pvactools.png"/>
          <p:cNvPicPr>
            <a:picLocks noGrp="1" noChangeAspect="1"/>
          </p:cNvPicPr>
          <p:nvPr>
            <p:ph idx="1"/>
          </p:nvPr>
        </p:nvPicPr>
        <p:blipFill rotWithShape="1">
          <a:blip r:embed="rId3">
            <a:extLst>
              <a:ext uri="{28A0092B-C50C-407E-A947-70E740481C1C}">
                <a14:useLocalDpi xmlns:a14="http://schemas.microsoft.com/office/drawing/2010/main" val="0"/>
              </a:ext>
            </a:extLst>
          </a:blip>
          <a:srcRect l="173" r="17" b="10738"/>
          <a:stretch/>
        </p:blipFill>
        <p:spPr>
          <a:xfrm>
            <a:off x="314016" y="935849"/>
            <a:ext cx="7917593" cy="5340853"/>
          </a:xfrm>
        </p:spPr>
      </p:pic>
      <p:sp>
        <p:nvSpPr>
          <p:cNvPr id="3" name="Title 4"/>
          <p:cNvSpPr txBox="1">
            <a:spLocks/>
          </p:cNvSpPr>
          <p:nvPr/>
        </p:nvSpPr>
        <p:spPr>
          <a:xfrm>
            <a:off x="228600" y="77604"/>
            <a:ext cx="8686800" cy="665346"/>
          </a:xfrm>
          <a:prstGeom prst="rect">
            <a:avLst/>
          </a:prstGeom>
        </p:spPr>
        <p:txBody>
          <a:bodyPr vert="horz" lIns="68580" tIns="34290" rIns="68580" bIns="34290" rtlCol="0" anchor="ctr">
            <a:noAutofit/>
          </a:bodyPr>
          <a:lstStyle>
            <a:lvl1pPr algn="l" defTabSz="609585" rtl="0" eaLnBrk="1" latinLnBrk="0" hangingPunct="1">
              <a:spcBef>
                <a:spcPct val="0"/>
              </a:spcBef>
              <a:buNone/>
              <a:defRPr sz="3733" b="1" i="0" kern="1200" cap="none">
                <a:solidFill>
                  <a:schemeClr val="tx1"/>
                </a:solidFill>
                <a:latin typeface="+mj-lt"/>
                <a:ea typeface="+mj-ea"/>
                <a:cs typeface="Trebuchet MS"/>
              </a:defRPr>
            </a:lvl1pPr>
          </a:lstStyle>
          <a:p>
            <a:r>
              <a:rPr lang="en-US" sz="2000" dirty="0" err="1" smtClean="0"/>
              <a:t>pVACtools</a:t>
            </a:r>
            <a:r>
              <a:rPr lang="en-US" sz="2000" dirty="0" smtClean="0"/>
              <a:t> (</a:t>
            </a:r>
            <a:r>
              <a:rPr lang="en-US" sz="2000" dirty="0" smtClean="0">
                <a:hlinkClick r:id="rId4"/>
              </a:rPr>
              <a:t>pvactools.org</a:t>
            </a:r>
            <a:r>
              <a:rPr lang="en-US" sz="2000" dirty="0" smtClean="0"/>
              <a:t>) is one of several neoepitope identification/prioritization pipelines</a:t>
            </a:r>
            <a:endParaRPr lang="en-US" sz="2000" dirty="0"/>
          </a:p>
        </p:txBody>
      </p:sp>
    </p:spTree>
    <p:extLst>
      <p:ext uri="{BB962C8B-B14F-4D97-AF65-F5344CB8AC3E}">
        <p14:creationId xmlns:p14="http://schemas.microsoft.com/office/powerpoint/2010/main" val="34386785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4451"/>
            <a:ext cx="8686800" cy="751414"/>
          </a:xfrm>
        </p:spPr>
        <p:txBody>
          <a:bodyPr/>
          <a:lstStyle/>
          <a:p>
            <a:r>
              <a:rPr lang="en-US" dirty="0" smtClean="0"/>
              <a:t>Example result from </a:t>
            </a:r>
            <a:r>
              <a:rPr lang="en-US" dirty="0" err="1" smtClean="0"/>
              <a:t>pVACtools</a:t>
            </a:r>
            <a:endParaRPr lang="en-US" dirty="0"/>
          </a:p>
        </p:txBody>
      </p:sp>
      <p:pic>
        <p:nvPicPr>
          <p:cNvPr id="3" name="Content Placeholder 5" descr="example.png"/>
          <p:cNvPicPr>
            <a:picLocks noGrp="1" noChangeAspect="1"/>
          </p:cNvPicPr>
          <p:nvPr>
            <p:ph idx="1"/>
          </p:nvPr>
        </p:nvPicPr>
        <p:blipFill>
          <a:blip r:embed="rId2">
            <a:extLst>
              <a:ext uri="{28A0092B-C50C-407E-A947-70E740481C1C}">
                <a14:useLocalDpi xmlns:a14="http://schemas.microsoft.com/office/drawing/2010/main" val="0"/>
              </a:ext>
            </a:extLst>
          </a:blip>
          <a:srcRect l="-673" r="-673"/>
          <a:stretch>
            <a:fillRect/>
          </a:stretch>
        </p:blipFill>
        <p:spPr>
          <a:xfrm>
            <a:off x="228599" y="1245966"/>
            <a:ext cx="8439441" cy="5119737"/>
          </a:xfrm>
        </p:spPr>
      </p:pic>
    </p:spTree>
    <p:extLst>
      <p:ext uri="{BB962C8B-B14F-4D97-AF65-F5344CB8AC3E}">
        <p14:creationId xmlns:p14="http://schemas.microsoft.com/office/powerpoint/2010/main" val="34386785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a:spLocks noGrp="1"/>
          </p:cNvSpPr>
          <p:nvPr>
            <p:ph idx="1"/>
          </p:nvPr>
        </p:nvSpPr>
        <p:spPr>
          <a:xfrm>
            <a:off x="381000" y="1678850"/>
            <a:ext cx="8382000" cy="3733801"/>
          </a:xfrm>
        </p:spPr>
        <p:txBody>
          <a:bodyPr/>
          <a:lstStyle/>
          <a:p>
            <a:endParaRPr lang="en-US" dirty="0" smtClean="0"/>
          </a:p>
          <a:p>
            <a:endParaRPr lang="en-US" dirty="0"/>
          </a:p>
          <a:p>
            <a:endParaRPr lang="en-US" dirty="0" smtClean="0"/>
          </a:p>
          <a:p>
            <a:pPr marL="0" indent="0" algn="ctr">
              <a:buNone/>
            </a:pPr>
            <a:r>
              <a:rPr lang="en-US" dirty="0" smtClean="0"/>
              <a:t>Results that validate the immunogenicity of predicted neoepitopes in patients are still lacking</a:t>
            </a:r>
            <a:endParaRPr lang="en-US" dirty="0"/>
          </a:p>
        </p:txBody>
      </p:sp>
    </p:spTree>
    <p:extLst>
      <p:ext uri="{BB962C8B-B14F-4D97-AF65-F5344CB8AC3E}">
        <p14:creationId xmlns:p14="http://schemas.microsoft.com/office/powerpoint/2010/main" val="34386785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a:spLocks noGrp="1"/>
          </p:cNvSpPr>
          <p:nvPr>
            <p:ph type="title"/>
          </p:nvPr>
        </p:nvSpPr>
        <p:spPr>
          <a:xfrm>
            <a:off x="228600" y="44450"/>
            <a:ext cx="8686800" cy="850899"/>
          </a:xfrm>
        </p:spPr>
        <p:txBody>
          <a:bodyPr/>
          <a:lstStyle/>
          <a:p>
            <a:r>
              <a:rPr lang="en-US" dirty="0" smtClean="0"/>
              <a:t>Summary of useful resources (questions?)</a:t>
            </a:r>
            <a:endParaRPr lang="en-US" dirty="0"/>
          </a:p>
        </p:txBody>
      </p:sp>
      <p:pic>
        <p:nvPicPr>
          <p:cNvPr id="3" name="Picture 2" descr="class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8574" y="5245890"/>
            <a:ext cx="1625426" cy="1617133"/>
          </a:xfrm>
          <a:prstGeom prst="rect">
            <a:avLst/>
          </a:prstGeom>
        </p:spPr>
      </p:pic>
      <p:cxnSp>
        <p:nvCxnSpPr>
          <p:cNvPr id="4" name="Straight Arrow Connector 3"/>
          <p:cNvCxnSpPr/>
          <p:nvPr/>
        </p:nvCxnSpPr>
        <p:spPr>
          <a:xfrm>
            <a:off x="8069310" y="6348673"/>
            <a:ext cx="443919" cy="207225"/>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sp>
        <p:nvSpPr>
          <p:cNvPr id="5" name="Content Placeholder 5"/>
          <p:cNvSpPr>
            <a:spLocks noGrp="1"/>
          </p:cNvSpPr>
          <p:nvPr>
            <p:ph idx="1"/>
          </p:nvPr>
        </p:nvSpPr>
        <p:spPr>
          <a:xfrm>
            <a:off x="228601" y="1168624"/>
            <a:ext cx="7713616" cy="5387273"/>
          </a:xfrm>
        </p:spPr>
        <p:txBody>
          <a:bodyPr>
            <a:normAutofit/>
          </a:bodyPr>
          <a:lstStyle/>
          <a:p>
            <a:pPr marL="0" indent="0">
              <a:buNone/>
            </a:pPr>
            <a:r>
              <a:rPr lang="en-US" dirty="0" smtClean="0"/>
              <a:t>Databases</a:t>
            </a:r>
          </a:p>
          <a:p>
            <a:r>
              <a:rPr lang="en-US" dirty="0" smtClean="0">
                <a:hlinkClick r:id="rId3"/>
              </a:rPr>
              <a:t>IPD</a:t>
            </a:r>
            <a:r>
              <a:rPr lang="en-US" dirty="0">
                <a:hlinkClick r:id="rId3"/>
              </a:rPr>
              <a:t>-IMGT/HLA </a:t>
            </a:r>
            <a:r>
              <a:rPr lang="en-US" dirty="0" smtClean="0">
                <a:hlinkClick r:id="rId3"/>
              </a:rPr>
              <a:t>Database</a:t>
            </a:r>
            <a:r>
              <a:rPr lang="en-US" dirty="0" smtClean="0"/>
              <a:t> (EBI)</a:t>
            </a:r>
            <a:endParaRPr lang="en-US" dirty="0"/>
          </a:p>
          <a:p>
            <a:r>
              <a:rPr lang="en-US" dirty="0" smtClean="0">
                <a:hlinkClick r:id="rId4"/>
              </a:rPr>
              <a:t>Immune Epitope Database, IEDB</a:t>
            </a:r>
            <a:r>
              <a:rPr lang="en-US" dirty="0" smtClean="0"/>
              <a:t> (La Jolla IAI)</a:t>
            </a:r>
          </a:p>
          <a:p>
            <a:r>
              <a:rPr lang="en-US" dirty="0">
                <a:hlinkClick r:id="rId5"/>
              </a:rPr>
              <a:t>IMGT database</a:t>
            </a:r>
            <a:r>
              <a:rPr lang="en-US" dirty="0"/>
              <a:t> (LIGM, Montpellier, France</a:t>
            </a:r>
            <a:r>
              <a:rPr lang="en-US" dirty="0" smtClean="0"/>
              <a:t>)</a:t>
            </a:r>
          </a:p>
          <a:p>
            <a:pPr marL="0" indent="0">
              <a:buNone/>
            </a:pPr>
            <a:endParaRPr lang="en-US" dirty="0"/>
          </a:p>
          <a:p>
            <a:pPr marL="0" indent="0">
              <a:buNone/>
            </a:pPr>
            <a:r>
              <a:rPr lang="en-US" dirty="0" smtClean="0"/>
              <a:t>Tools</a:t>
            </a:r>
          </a:p>
          <a:p>
            <a:r>
              <a:rPr lang="en-US" dirty="0" smtClean="0">
                <a:hlinkClick r:id="rId6"/>
              </a:rPr>
              <a:t>IEDB tools</a:t>
            </a:r>
            <a:r>
              <a:rPr lang="en-US" dirty="0" smtClean="0"/>
              <a:t> </a:t>
            </a:r>
            <a:r>
              <a:rPr lang="mr-IN" dirty="0" smtClean="0"/>
              <a:t>–</a:t>
            </a:r>
            <a:r>
              <a:rPr lang="en-US" dirty="0" smtClean="0"/>
              <a:t> binding predictors</a:t>
            </a:r>
          </a:p>
          <a:p>
            <a:r>
              <a:rPr lang="en-US" dirty="0" err="1" smtClean="0">
                <a:hlinkClick r:id="rId7"/>
              </a:rPr>
              <a:t>pVACtools</a:t>
            </a:r>
            <a:r>
              <a:rPr lang="en-US" dirty="0" smtClean="0"/>
              <a:t> </a:t>
            </a:r>
            <a:r>
              <a:rPr lang="mr-IN" dirty="0" smtClean="0"/>
              <a:t>–</a:t>
            </a:r>
            <a:r>
              <a:rPr lang="en-US" dirty="0" smtClean="0"/>
              <a:t> vaccine design</a:t>
            </a:r>
          </a:p>
          <a:p>
            <a:r>
              <a:rPr lang="en-US" dirty="0" err="1" smtClean="0">
                <a:hlinkClick r:id="rId8"/>
              </a:rPr>
              <a:t>OpenVax</a:t>
            </a:r>
            <a:r>
              <a:rPr lang="en-US" dirty="0" smtClean="0"/>
              <a:t> </a:t>
            </a:r>
            <a:r>
              <a:rPr lang="mr-IN" dirty="0" smtClean="0"/>
              <a:t>–</a:t>
            </a:r>
            <a:r>
              <a:rPr lang="en-US" dirty="0" smtClean="0"/>
              <a:t> vaccine design</a:t>
            </a:r>
          </a:p>
          <a:p>
            <a:r>
              <a:rPr lang="en-US" dirty="0" smtClean="0">
                <a:hlinkClick r:id="rId9"/>
              </a:rPr>
              <a:t>MIXCR</a:t>
            </a:r>
            <a:r>
              <a:rPr lang="en-US" dirty="0" smtClean="0"/>
              <a:t> </a:t>
            </a:r>
            <a:r>
              <a:rPr lang="mr-IN" dirty="0" smtClean="0"/>
              <a:t>–</a:t>
            </a:r>
            <a:r>
              <a:rPr lang="en-US" dirty="0" smtClean="0"/>
              <a:t> TCR repertoire analysis</a:t>
            </a:r>
          </a:p>
          <a:p>
            <a:endParaRPr lang="en-US" dirty="0" smtClean="0"/>
          </a:p>
          <a:p>
            <a:endParaRPr lang="en-US" dirty="0" smtClean="0"/>
          </a:p>
          <a:p>
            <a:pPr marL="0" indent="0">
              <a:buNone/>
            </a:pPr>
            <a:endParaRPr lang="en-US" dirty="0" smtClean="0"/>
          </a:p>
        </p:txBody>
      </p:sp>
    </p:spTree>
    <p:extLst>
      <p:ext uri="{BB962C8B-B14F-4D97-AF65-F5344CB8AC3E}">
        <p14:creationId xmlns:p14="http://schemas.microsoft.com/office/powerpoint/2010/main" val="3438678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134600"/>
            <a:ext cx="8686800" cy="609600"/>
          </a:xfrm>
        </p:spPr>
        <p:txBody>
          <a:bodyPr>
            <a:normAutofit/>
          </a:bodyPr>
          <a:lstStyle/>
          <a:p>
            <a:r>
              <a:rPr lang="en-US" dirty="0" smtClean="0"/>
              <a:t>Some basic immune terminology</a:t>
            </a:r>
            <a:endParaRPr lang="en-US" dirty="0"/>
          </a:p>
        </p:txBody>
      </p:sp>
      <p:sp>
        <p:nvSpPr>
          <p:cNvPr id="5" name="Content Placeholder 5"/>
          <p:cNvSpPr>
            <a:spLocks noGrp="1"/>
          </p:cNvSpPr>
          <p:nvPr>
            <p:ph sz="half" idx="4294967295"/>
          </p:nvPr>
        </p:nvSpPr>
        <p:spPr>
          <a:xfrm>
            <a:off x="4648200" y="1639160"/>
            <a:ext cx="4114800" cy="1340415"/>
          </a:xfrm>
          <a:prstGeom prst="rect">
            <a:avLst/>
          </a:prstGeom>
        </p:spPr>
        <p:txBody>
          <a:bodyPr>
            <a:normAutofit/>
          </a:bodyPr>
          <a:lstStyle/>
          <a:p>
            <a:r>
              <a:rPr lang="en-US" sz="1700" b="1" dirty="0">
                <a:solidFill>
                  <a:srgbClr val="2F3124"/>
                </a:solidFill>
              </a:rPr>
              <a:t>MHC Class I </a:t>
            </a:r>
            <a:r>
              <a:rPr lang="en-US" sz="1700" b="1" dirty="0" smtClean="0">
                <a:solidFill>
                  <a:srgbClr val="2F3124"/>
                </a:solidFill>
              </a:rPr>
              <a:t>molecules</a:t>
            </a:r>
            <a:r>
              <a:rPr lang="en-US" sz="1700" b="1" dirty="0">
                <a:solidFill>
                  <a:srgbClr val="2F3124"/>
                </a:solidFill>
              </a:rPr>
              <a:t>:  </a:t>
            </a:r>
            <a:r>
              <a:rPr lang="en-US" sz="1700" b="1" i="1" dirty="0">
                <a:solidFill>
                  <a:srgbClr val="2F3124"/>
                </a:solidFill>
              </a:rPr>
              <a:t>display fragments </a:t>
            </a:r>
            <a:r>
              <a:rPr lang="en-US" sz="1700" b="1" i="1" dirty="0" smtClean="0">
                <a:solidFill>
                  <a:srgbClr val="2F3124"/>
                </a:solidFill>
              </a:rPr>
              <a:t>of proteins </a:t>
            </a:r>
            <a:r>
              <a:rPr lang="en-US" sz="1700" i="1" dirty="0">
                <a:solidFill>
                  <a:srgbClr val="2F3124"/>
                </a:solidFill>
              </a:rPr>
              <a:t>from within the cell to </a:t>
            </a:r>
            <a:r>
              <a:rPr lang="en-US" sz="1700" i="1" dirty="0" smtClean="0">
                <a:solidFill>
                  <a:srgbClr val="2F3124"/>
                </a:solidFill>
              </a:rPr>
              <a:t>cytotoxic </a:t>
            </a:r>
            <a:r>
              <a:rPr lang="en-US" sz="1700" i="1" dirty="0">
                <a:solidFill>
                  <a:srgbClr val="2F3124"/>
                </a:solidFill>
              </a:rPr>
              <a:t>T c</a:t>
            </a:r>
            <a:r>
              <a:rPr lang="en-US" sz="1700" i="1" dirty="0" smtClean="0">
                <a:solidFill>
                  <a:srgbClr val="2F3124"/>
                </a:solidFill>
              </a:rPr>
              <a:t>ells</a:t>
            </a:r>
            <a:endParaRPr lang="en-US" sz="1700" b="1" i="1" dirty="0">
              <a:solidFill>
                <a:srgbClr val="2F3124"/>
              </a:solidFill>
            </a:endParaRPr>
          </a:p>
        </p:txBody>
      </p:sp>
      <p:sp>
        <p:nvSpPr>
          <p:cNvPr id="6" name="Content Placeholder 7"/>
          <p:cNvSpPr>
            <a:spLocks noGrp="1"/>
          </p:cNvSpPr>
          <p:nvPr>
            <p:ph sz="half" idx="1"/>
          </p:nvPr>
        </p:nvSpPr>
        <p:spPr>
          <a:xfrm>
            <a:off x="381000" y="1639161"/>
            <a:ext cx="4114800" cy="2603499"/>
          </a:xfrm>
        </p:spPr>
        <p:txBody>
          <a:bodyPr>
            <a:normAutofit fontScale="85000" lnSpcReduction="10000"/>
          </a:bodyPr>
          <a:lstStyle/>
          <a:p>
            <a:r>
              <a:rPr lang="en-US" sz="2000" b="1" dirty="0" smtClean="0"/>
              <a:t>Antigen</a:t>
            </a:r>
            <a:r>
              <a:rPr lang="en-US" sz="2000" i="1" dirty="0" smtClean="0"/>
              <a:t>: any </a:t>
            </a:r>
            <a:r>
              <a:rPr lang="en-US" sz="2000" i="1" dirty="0"/>
              <a:t>substance that </a:t>
            </a:r>
            <a:r>
              <a:rPr lang="en-US" sz="2000" b="1" i="1" dirty="0"/>
              <a:t>can initiate an immune </a:t>
            </a:r>
            <a:r>
              <a:rPr lang="en-US" sz="2000" i="1" dirty="0"/>
              <a:t>response within the body</a:t>
            </a:r>
          </a:p>
          <a:p>
            <a:endParaRPr lang="en-US" dirty="0" smtClean="0"/>
          </a:p>
          <a:p>
            <a:r>
              <a:rPr lang="en-US" sz="2000" b="1" dirty="0" smtClean="0"/>
              <a:t>Epitope:</a:t>
            </a:r>
            <a:r>
              <a:rPr lang="en-US" sz="2000" i="1" dirty="0" smtClean="0"/>
              <a:t> </a:t>
            </a:r>
            <a:r>
              <a:rPr lang="en-US" sz="2000" i="1" dirty="0"/>
              <a:t>a</a:t>
            </a:r>
            <a:r>
              <a:rPr lang="en-US" sz="2000" i="1" dirty="0" smtClean="0"/>
              <a:t>lso known </a:t>
            </a:r>
            <a:r>
              <a:rPr lang="en-US" sz="2000" i="1" dirty="0"/>
              <a:t>as </a:t>
            </a:r>
            <a:r>
              <a:rPr lang="en-US" sz="2000" b="1" i="1" dirty="0"/>
              <a:t>antigenic determinant, </a:t>
            </a:r>
            <a:r>
              <a:rPr lang="en-US" sz="2000" i="1" dirty="0"/>
              <a:t>is the </a:t>
            </a:r>
            <a:r>
              <a:rPr lang="en-US" sz="2000" b="1" i="1" dirty="0"/>
              <a:t>part</a:t>
            </a:r>
            <a:r>
              <a:rPr lang="en-US" sz="2000" i="1" dirty="0"/>
              <a:t> of an antigen that </a:t>
            </a:r>
            <a:r>
              <a:rPr lang="en-US" sz="2000" b="1" i="1" dirty="0"/>
              <a:t>is recognized by the immune </a:t>
            </a:r>
            <a:r>
              <a:rPr lang="en-US" sz="2000" b="1" i="1" dirty="0" smtClean="0"/>
              <a:t>system</a:t>
            </a:r>
            <a:r>
              <a:rPr lang="en-US" sz="2000" i="1" dirty="0"/>
              <a:t>.</a:t>
            </a:r>
            <a:r>
              <a:rPr lang="en-US" sz="2000" i="1" dirty="0" smtClean="0"/>
              <a:t> i.e. bound by the receptor on an antibody, </a:t>
            </a:r>
            <a:r>
              <a:rPr lang="en-US" sz="2000" i="1" dirty="0"/>
              <a:t>B </a:t>
            </a:r>
            <a:r>
              <a:rPr lang="en-US" sz="2000" i="1" dirty="0" smtClean="0"/>
              <a:t>cell, </a:t>
            </a:r>
            <a:r>
              <a:rPr lang="en-US" sz="2000" i="1" dirty="0"/>
              <a:t>or T </a:t>
            </a:r>
            <a:r>
              <a:rPr lang="en-US" sz="2000" i="1" dirty="0" smtClean="0"/>
              <a:t>cell</a:t>
            </a:r>
            <a:endParaRPr lang="en-US" sz="1800" i="1" dirty="0"/>
          </a:p>
          <a:p>
            <a:endParaRPr lang="en-US" sz="2000" dirty="0"/>
          </a:p>
        </p:txBody>
      </p:sp>
      <p:pic>
        <p:nvPicPr>
          <p:cNvPr id="7" name="Picture 6" descr="X2604-D-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0810" y="4166460"/>
            <a:ext cx="2589190" cy="1225550"/>
          </a:xfrm>
          <a:prstGeom prst="rect">
            <a:avLst/>
          </a:prstGeom>
        </p:spPr>
      </p:pic>
      <p:sp>
        <p:nvSpPr>
          <p:cNvPr id="8" name="Oval 7"/>
          <p:cNvSpPr/>
          <p:nvPr/>
        </p:nvSpPr>
        <p:spPr>
          <a:xfrm flipV="1">
            <a:off x="1892300" y="4726517"/>
            <a:ext cx="177800" cy="14731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43_09TcellsAndMHC_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6170" y="2566260"/>
            <a:ext cx="3041029" cy="2651476"/>
          </a:xfrm>
          <a:prstGeom prst="rect">
            <a:avLst/>
          </a:prstGeom>
        </p:spPr>
      </p:pic>
      <p:pic>
        <p:nvPicPr>
          <p:cNvPr id="10" name="Content Placeholder 3"/>
          <p:cNvPicPr>
            <a:picLocks noChangeAspect="1"/>
          </p:cNvPicPr>
          <p:nvPr/>
        </p:nvPicPr>
        <p:blipFill rotWithShape="1">
          <a:blip r:embed="rId4"/>
          <a:srcRect l="54006" t="66921" r="1488" b="6781"/>
          <a:stretch/>
        </p:blipFill>
        <p:spPr>
          <a:xfrm>
            <a:off x="7799294" y="4833210"/>
            <a:ext cx="1344706" cy="914400"/>
          </a:xfrm>
          <a:prstGeom prst="rect">
            <a:avLst/>
          </a:prstGeom>
        </p:spPr>
      </p:pic>
      <p:sp>
        <p:nvSpPr>
          <p:cNvPr id="11" name="TextBox 10"/>
          <p:cNvSpPr txBox="1"/>
          <p:nvPr/>
        </p:nvSpPr>
        <p:spPr>
          <a:xfrm>
            <a:off x="0" y="5489661"/>
            <a:ext cx="2070100" cy="276999"/>
          </a:xfrm>
          <a:prstGeom prst="rect">
            <a:avLst/>
          </a:prstGeom>
          <a:noFill/>
        </p:spPr>
        <p:txBody>
          <a:bodyPr wrap="square" rtlCol="0">
            <a:spAutoFit/>
          </a:bodyPr>
          <a:lstStyle/>
          <a:p>
            <a:r>
              <a:rPr lang="en-US" sz="1200" dirty="0" smtClean="0"/>
              <a:t>Jasreet </a:t>
            </a:r>
            <a:r>
              <a:rPr lang="en-US" sz="1200" dirty="0" err="1" smtClean="0"/>
              <a:t>Hundal</a:t>
            </a:r>
            <a:endParaRPr lang="en-US" sz="1200" dirty="0"/>
          </a:p>
        </p:txBody>
      </p:sp>
    </p:spTree>
    <p:extLst>
      <p:ext uri="{BB962C8B-B14F-4D97-AF65-F5344CB8AC3E}">
        <p14:creationId xmlns:p14="http://schemas.microsoft.com/office/powerpoint/2010/main" val="3526800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28600" y="57151"/>
            <a:ext cx="8686800" cy="609599"/>
          </a:xfrm>
        </p:spPr>
        <p:txBody>
          <a:bodyPr>
            <a:noAutofit/>
          </a:bodyPr>
          <a:lstStyle/>
          <a:p>
            <a:r>
              <a:rPr lang="en-US" sz="1600" dirty="0" smtClean="0"/>
              <a:t>The goal of one class of cancer immunotherapy is to leverage </a:t>
            </a:r>
            <a:r>
              <a:rPr lang="en-US" sz="1600" dirty="0"/>
              <a:t>the immune system’s ability to attack non-self or “foreign” </a:t>
            </a:r>
            <a:r>
              <a:rPr lang="en-US" sz="1600" dirty="0" smtClean="0"/>
              <a:t>cells (recognized by their neoepitopes)</a:t>
            </a:r>
            <a:endParaRPr lang="en-US" sz="1600" dirty="0"/>
          </a:p>
        </p:txBody>
      </p:sp>
      <p:sp>
        <p:nvSpPr>
          <p:cNvPr id="5" name="TextBox 4"/>
          <p:cNvSpPr txBox="1"/>
          <p:nvPr/>
        </p:nvSpPr>
        <p:spPr>
          <a:xfrm>
            <a:off x="32154" y="6581001"/>
            <a:ext cx="2070100" cy="276999"/>
          </a:xfrm>
          <a:prstGeom prst="rect">
            <a:avLst/>
          </a:prstGeom>
          <a:noFill/>
        </p:spPr>
        <p:txBody>
          <a:bodyPr wrap="square" rtlCol="0">
            <a:spAutoFit/>
          </a:bodyPr>
          <a:lstStyle/>
          <a:p>
            <a:r>
              <a:rPr lang="en-US" sz="1200" dirty="0" smtClean="0"/>
              <a:t>Jasreet </a:t>
            </a:r>
            <a:r>
              <a:rPr lang="en-US" sz="1200" dirty="0" err="1" smtClean="0"/>
              <a:t>Hundal</a:t>
            </a:r>
            <a:endParaRPr lang="en-US" sz="1200" dirty="0"/>
          </a:p>
        </p:txBody>
      </p:sp>
      <p:sp>
        <p:nvSpPr>
          <p:cNvPr id="6" name="TextBox 5"/>
          <p:cNvSpPr txBox="1"/>
          <p:nvPr/>
        </p:nvSpPr>
        <p:spPr>
          <a:xfrm>
            <a:off x="591683" y="5794053"/>
            <a:ext cx="7913242" cy="584776"/>
          </a:xfrm>
          <a:prstGeom prst="rect">
            <a:avLst/>
          </a:prstGeom>
          <a:noFill/>
        </p:spPr>
        <p:txBody>
          <a:bodyPr wrap="square" rtlCol="0">
            <a:spAutoFit/>
          </a:bodyPr>
          <a:lstStyle/>
          <a:p>
            <a:r>
              <a:rPr lang="en-US" sz="1600" dirty="0" smtClean="0"/>
              <a:t>Personalized cancer vaccines and checkpoint inhibition therapies (e.g. </a:t>
            </a:r>
            <a:r>
              <a:rPr lang="en-US" sz="1600" dirty="0" err="1"/>
              <a:t>Pembrolizumab</a:t>
            </a:r>
            <a:r>
              <a:rPr lang="en-US" sz="1600" dirty="0"/>
              <a:t>) </a:t>
            </a:r>
            <a:r>
              <a:rPr lang="en-US" sz="1600" dirty="0" smtClean="0"/>
              <a:t>are two examples of this type of cancer immunotherapy</a:t>
            </a:r>
            <a:endParaRPr lang="en-US" sz="1600" dirty="0"/>
          </a:p>
        </p:txBody>
      </p:sp>
      <p:pic>
        <p:nvPicPr>
          <p:cNvPr id="7" name="Picture 6" descr="antigens-01.pdf"/>
          <p:cNvPicPr>
            <a:picLocks noChangeAspect="1"/>
          </p:cNvPicPr>
          <p:nvPr/>
        </p:nvPicPr>
        <p:blipFill rotWithShape="1">
          <a:blip r:embed="rId2">
            <a:extLst>
              <a:ext uri="{28A0092B-C50C-407E-A947-70E740481C1C}">
                <a14:useLocalDpi xmlns:a14="http://schemas.microsoft.com/office/drawing/2010/main" val="0"/>
              </a:ext>
            </a:extLst>
          </a:blip>
          <a:srcRect l="9921" t="3117" r="14534" b="48666"/>
          <a:stretch/>
        </p:blipFill>
        <p:spPr>
          <a:xfrm>
            <a:off x="381000" y="840317"/>
            <a:ext cx="5985636" cy="4943918"/>
          </a:xfrm>
          <a:prstGeom prst="rect">
            <a:avLst/>
          </a:prstGeom>
        </p:spPr>
      </p:pic>
    </p:spTree>
    <p:extLst>
      <p:ext uri="{BB962C8B-B14F-4D97-AF65-F5344CB8AC3E}">
        <p14:creationId xmlns:p14="http://schemas.microsoft.com/office/powerpoint/2010/main" val="3967668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4451"/>
            <a:ext cx="8686800" cy="622300"/>
          </a:xfrm>
        </p:spPr>
        <p:txBody>
          <a:bodyPr>
            <a:noAutofit/>
          </a:bodyPr>
          <a:lstStyle/>
          <a:p>
            <a:pPr eaLnBrk="1" hangingPunct="1"/>
            <a:r>
              <a:rPr lang="en-US" sz="2000" dirty="0" smtClean="0">
                <a:latin typeface="+mj-lt"/>
                <a:ea typeface="ＭＳ Ｐゴシック" pitchFamily="30" charset="-128"/>
                <a:cs typeface="Avenir Black"/>
              </a:rPr>
              <a:t>Neoepitopes are relevant to a specific aspect of the immune system</a:t>
            </a:r>
            <a:endParaRPr lang="en-US" sz="2000" dirty="0">
              <a:latin typeface="+mj-lt"/>
              <a:ea typeface="ＭＳ Ｐゴシック" pitchFamily="30" charset="-128"/>
              <a:cs typeface="Avenir Black"/>
            </a:endParaRPr>
          </a:p>
        </p:txBody>
      </p:sp>
      <p:sp>
        <p:nvSpPr>
          <p:cNvPr id="3" name="Content Placeholder 2"/>
          <p:cNvSpPr>
            <a:spLocks noGrp="1"/>
          </p:cNvSpPr>
          <p:nvPr>
            <p:ph idx="1"/>
          </p:nvPr>
        </p:nvSpPr>
        <p:spPr>
          <a:xfrm>
            <a:off x="227013" y="1016000"/>
            <a:ext cx="8636000" cy="5205028"/>
          </a:xfrm>
        </p:spPr>
        <p:txBody>
          <a:bodyPr>
            <a:normAutofit/>
          </a:bodyPr>
          <a:lstStyle/>
          <a:p>
            <a:pPr eaLnBrk="1" hangingPunct="1"/>
            <a:r>
              <a:rPr lang="en-US" sz="1800" dirty="0">
                <a:ea typeface="ＭＳ Ｐゴシック" pitchFamily="30" charset="-128"/>
                <a:cs typeface="Avenir Medium"/>
              </a:rPr>
              <a:t>T</a:t>
            </a:r>
            <a:r>
              <a:rPr lang="en-US" sz="1800" dirty="0" smtClean="0">
                <a:ea typeface="ＭＳ Ｐゴシック" pitchFamily="30" charset="-128"/>
                <a:cs typeface="Avenir Medium"/>
              </a:rPr>
              <a:t>umor-specific epitopes </a:t>
            </a:r>
            <a:r>
              <a:rPr lang="en-US" sz="1800" dirty="0">
                <a:ea typeface="ＭＳ Ｐゴシック" pitchFamily="30" charset="-128"/>
                <a:cs typeface="Avenir Medium"/>
              </a:rPr>
              <a:t>(</a:t>
            </a:r>
            <a:r>
              <a:rPr lang="en-US" sz="1800" b="1" dirty="0">
                <a:ea typeface="ＭＳ Ｐゴシック" pitchFamily="30" charset="-128"/>
                <a:cs typeface="Avenir Medium"/>
              </a:rPr>
              <a:t>‘</a:t>
            </a:r>
            <a:r>
              <a:rPr lang="en-US" sz="1800" b="1" i="1" dirty="0" smtClean="0">
                <a:ea typeface="ＭＳ Ｐゴシック" pitchFamily="30" charset="-128"/>
                <a:cs typeface="Avenir Medium"/>
              </a:rPr>
              <a:t>Neoepitopes</a:t>
            </a:r>
            <a:r>
              <a:rPr lang="en-US" sz="1800" b="1" dirty="0" smtClean="0">
                <a:ea typeface="ＭＳ Ｐゴシック" pitchFamily="30" charset="-128"/>
                <a:cs typeface="Avenir Medium"/>
              </a:rPr>
              <a:t>’</a:t>
            </a:r>
            <a:r>
              <a:rPr lang="en-US" sz="1800" dirty="0">
                <a:ea typeface="ＭＳ Ｐゴシック" pitchFamily="30" charset="-128"/>
                <a:cs typeface="Avenir Medium"/>
              </a:rPr>
              <a:t>)</a:t>
            </a:r>
            <a:r>
              <a:rPr lang="en-US" sz="1800" dirty="0" smtClean="0">
                <a:ea typeface="ＭＳ Ｐゴシック" pitchFamily="30" charset="-128"/>
                <a:cs typeface="Avenir Medium"/>
              </a:rPr>
              <a:t> are</a:t>
            </a:r>
            <a:r>
              <a:rPr lang="en-US" sz="1800" b="1" dirty="0" smtClean="0">
                <a:ea typeface="ＭＳ Ｐゴシック" pitchFamily="30" charset="-128"/>
                <a:cs typeface="Avenir Medium"/>
              </a:rPr>
              <a:t> </a:t>
            </a:r>
            <a:r>
              <a:rPr lang="en-US" sz="1800" dirty="0" smtClean="0">
                <a:ea typeface="ＭＳ Ｐゴシック" pitchFamily="30" charset="-128"/>
                <a:cs typeface="Avenir Medium"/>
              </a:rPr>
              <a:t>unique to each patient</a:t>
            </a:r>
          </a:p>
          <a:p>
            <a:pPr eaLnBrk="1" hangingPunct="1"/>
            <a:endParaRPr lang="en-US" sz="1800" dirty="0">
              <a:ea typeface="ＭＳ Ｐゴシック" pitchFamily="30" charset="-128"/>
              <a:cs typeface="Avenir Medium"/>
            </a:endParaRPr>
          </a:p>
          <a:p>
            <a:pPr eaLnBrk="1" hangingPunct="1"/>
            <a:r>
              <a:rPr lang="en-US" sz="1800" dirty="0" smtClean="0">
                <a:ea typeface="ＭＳ Ｐゴシック" pitchFamily="30" charset="-128"/>
                <a:cs typeface="Avenir Medium"/>
              </a:rPr>
              <a:t>These unique </a:t>
            </a:r>
            <a:r>
              <a:rPr lang="en-US" sz="1800" b="1" dirty="0">
                <a:ea typeface="ＭＳ Ｐゴシック" pitchFamily="30" charset="-128"/>
                <a:cs typeface="Avenir Medium"/>
              </a:rPr>
              <a:t>tumor </a:t>
            </a:r>
            <a:r>
              <a:rPr lang="en-US" sz="1800" b="1" dirty="0" smtClean="0">
                <a:ea typeface="ＭＳ Ｐゴシック" pitchFamily="30" charset="-128"/>
                <a:cs typeface="Avenir Medium"/>
              </a:rPr>
              <a:t>epitopes </a:t>
            </a:r>
            <a:r>
              <a:rPr lang="en-US" sz="1800" dirty="0" smtClean="0">
                <a:ea typeface="ＭＳ Ｐゴシック" pitchFamily="30" charset="-128"/>
                <a:cs typeface="Avenir Medium"/>
              </a:rPr>
              <a:t>result from </a:t>
            </a:r>
            <a:r>
              <a:rPr lang="en-US" sz="1800" b="1" dirty="0" smtClean="0">
                <a:ea typeface="ＭＳ Ｐゴシック" pitchFamily="30" charset="-128"/>
                <a:cs typeface="Avenir Medium"/>
              </a:rPr>
              <a:t>somatic changes in the tumor genome (i.e. non-synonymous substitutions, insertions, deletions, splice site alterations, fusions, etc.</a:t>
            </a:r>
            <a:r>
              <a:rPr lang="en-US" sz="1800" b="1" dirty="0" smtClean="0">
                <a:ea typeface="ＭＳ Ｐゴシック" pitchFamily="30" charset="-128"/>
                <a:cs typeface="Avenir Medium"/>
              </a:rPr>
              <a:t>)</a:t>
            </a:r>
          </a:p>
          <a:p>
            <a:pPr eaLnBrk="1" hangingPunct="1"/>
            <a:endParaRPr lang="en-US" sz="1800" dirty="0" smtClean="0">
              <a:ea typeface="ＭＳ Ｐゴシック" pitchFamily="30" charset="-128"/>
              <a:cs typeface="Avenir Medium"/>
            </a:endParaRPr>
          </a:p>
          <a:p>
            <a:pPr eaLnBrk="1" hangingPunct="1"/>
            <a:r>
              <a:rPr lang="en-US" sz="1800" dirty="0" smtClean="0">
                <a:ea typeface="ＭＳ Ｐゴシック" pitchFamily="30" charset="-128"/>
                <a:cs typeface="Avenir Medium"/>
              </a:rPr>
              <a:t>Historically, </a:t>
            </a:r>
            <a:r>
              <a:rPr lang="en-US" sz="1800" b="1" dirty="0" smtClean="0">
                <a:ea typeface="ＭＳ Ｐゴシック" pitchFamily="30" charset="-128"/>
                <a:cs typeface="Avenir Medium"/>
              </a:rPr>
              <a:t>experimental </a:t>
            </a:r>
            <a:r>
              <a:rPr lang="en-US" sz="1800" b="1" dirty="0">
                <a:ea typeface="ＭＳ Ｐゴシック" pitchFamily="30" charset="-128"/>
                <a:cs typeface="Avenir Medium"/>
              </a:rPr>
              <a:t>techniques</a:t>
            </a:r>
            <a:r>
              <a:rPr lang="en-US" sz="1800" b="1" dirty="0" smtClean="0">
                <a:ea typeface="ＭＳ Ｐゴシック" pitchFamily="30" charset="-128"/>
                <a:cs typeface="Avenir Medium"/>
              </a:rPr>
              <a:t> </a:t>
            </a:r>
            <a:r>
              <a:rPr lang="en-US" sz="1800" dirty="0" smtClean="0">
                <a:ea typeface="ＭＳ Ｐゴシック" pitchFamily="30" charset="-128"/>
                <a:cs typeface="Avenir Medium"/>
              </a:rPr>
              <a:t>have not been capable of </a:t>
            </a:r>
            <a:r>
              <a:rPr lang="en-US" sz="1800" b="1" dirty="0" smtClean="0">
                <a:ea typeface="ＭＳ Ｐゴシック" pitchFamily="30" charset="-128"/>
                <a:cs typeface="Avenir Medium"/>
              </a:rPr>
              <a:t>rapidly </a:t>
            </a:r>
            <a:r>
              <a:rPr lang="en-US" sz="1800" dirty="0">
                <a:ea typeface="ＭＳ Ｐゴシック" pitchFamily="30" charset="-128"/>
                <a:cs typeface="Avenir Medium"/>
              </a:rPr>
              <a:t>and systematically </a:t>
            </a:r>
            <a:r>
              <a:rPr lang="en-US" sz="1800" dirty="0" smtClean="0">
                <a:ea typeface="ＭＳ Ｐゴシック" pitchFamily="30" charset="-128"/>
                <a:cs typeface="Avenir Medium"/>
              </a:rPr>
              <a:t>identifying neoepitopes</a:t>
            </a:r>
            <a:r>
              <a:rPr lang="en-US" sz="1800" dirty="0">
                <a:ea typeface="ＭＳ Ｐゴシック" pitchFamily="30" charset="-128"/>
                <a:cs typeface="Avenir Medium"/>
              </a:rPr>
              <a:t> </a:t>
            </a:r>
            <a:r>
              <a:rPr lang="mr-IN" sz="1800" dirty="0" smtClean="0">
                <a:ea typeface="ＭＳ Ｐゴシック" pitchFamily="30" charset="-128"/>
                <a:cs typeface="Avenir Medium"/>
              </a:rPr>
              <a:t>…</a:t>
            </a:r>
            <a:endParaRPr lang="en-US" sz="1800" dirty="0" smtClean="0">
              <a:ea typeface="ＭＳ Ｐゴシック" pitchFamily="30" charset="-128"/>
              <a:cs typeface="Avenir Medium"/>
            </a:endParaRPr>
          </a:p>
        </p:txBody>
      </p:sp>
      <p:sp>
        <p:nvSpPr>
          <p:cNvPr id="4" name="TextBox 3"/>
          <p:cNvSpPr txBox="1"/>
          <p:nvPr/>
        </p:nvSpPr>
        <p:spPr>
          <a:xfrm>
            <a:off x="0" y="6567399"/>
            <a:ext cx="2070100" cy="276999"/>
          </a:xfrm>
          <a:prstGeom prst="rect">
            <a:avLst/>
          </a:prstGeom>
          <a:noFill/>
        </p:spPr>
        <p:txBody>
          <a:bodyPr wrap="square" rtlCol="0">
            <a:spAutoFit/>
          </a:bodyPr>
          <a:lstStyle/>
          <a:p>
            <a:r>
              <a:rPr lang="en-US" sz="1200" dirty="0" smtClean="0"/>
              <a:t>Jasreet </a:t>
            </a:r>
            <a:r>
              <a:rPr lang="en-US" sz="1200" dirty="0" err="1" smtClean="0"/>
              <a:t>Hundal</a:t>
            </a:r>
            <a:endParaRPr lang="en-US" sz="1200" dirty="0"/>
          </a:p>
        </p:txBody>
      </p:sp>
    </p:spTree>
    <p:extLst>
      <p:ext uri="{BB962C8B-B14F-4D97-AF65-F5344CB8AC3E}">
        <p14:creationId xmlns:p14="http://schemas.microsoft.com/office/powerpoint/2010/main" val="3409939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4451"/>
            <a:ext cx="8686800" cy="622300"/>
          </a:xfrm>
        </p:spPr>
        <p:txBody>
          <a:bodyPr>
            <a:noAutofit/>
          </a:bodyPr>
          <a:lstStyle/>
          <a:p>
            <a:r>
              <a:rPr lang="en-US" sz="2400" dirty="0">
                <a:ea typeface="ＭＳ Ｐゴシック" pitchFamily="30" charset="-128"/>
                <a:cs typeface="Avenir Medium"/>
              </a:rPr>
              <a:t>Advances in </a:t>
            </a:r>
            <a:r>
              <a:rPr lang="en-US" sz="2400" dirty="0" smtClean="0">
                <a:ea typeface="ＭＳ Ｐゴシック" pitchFamily="30" charset="-128"/>
                <a:cs typeface="Avenir Medium"/>
              </a:rPr>
              <a:t>sequencing </a:t>
            </a:r>
            <a:r>
              <a:rPr lang="en-US" sz="2400" dirty="0">
                <a:ea typeface="ＭＳ Ｐゴシック" pitchFamily="30" charset="-128"/>
                <a:cs typeface="Avenir Medium"/>
              </a:rPr>
              <a:t>technology have changed this</a:t>
            </a:r>
          </a:p>
        </p:txBody>
      </p:sp>
      <p:pic>
        <p:nvPicPr>
          <p:cNvPr id="3" name="Picture 75" descr="nrgast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0826" y="987624"/>
            <a:ext cx="6114756" cy="5543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939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descr="Fig1-overview-germline-flow-full-01.png"/>
          <p:cNvPicPr>
            <a:picLocks noGrp="1" noChangeAspect="1"/>
          </p:cNvPicPr>
          <p:nvPr>
            <p:ph idx="1"/>
          </p:nvPr>
        </p:nvPicPr>
        <p:blipFill rotWithShape="1">
          <a:blip r:embed="rId3">
            <a:extLst>
              <a:ext uri="{28A0092B-C50C-407E-A947-70E740481C1C}">
                <a14:useLocalDpi xmlns:a14="http://schemas.microsoft.com/office/drawing/2010/main" val="0"/>
              </a:ext>
            </a:extLst>
          </a:blip>
          <a:srcRect l="4318" t="76762" r="54741" b="6088"/>
          <a:stretch/>
        </p:blipFill>
        <p:spPr>
          <a:xfrm>
            <a:off x="228599" y="1039352"/>
            <a:ext cx="7922623" cy="4294899"/>
          </a:xfrm>
        </p:spPr>
      </p:pic>
      <p:sp>
        <p:nvSpPr>
          <p:cNvPr id="3" name="Title 1"/>
          <p:cNvSpPr>
            <a:spLocks noGrp="1"/>
          </p:cNvSpPr>
          <p:nvPr>
            <p:ph type="title"/>
          </p:nvPr>
        </p:nvSpPr>
        <p:spPr>
          <a:xfrm>
            <a:off x="228600" y="44451"/>
            <a:ext cx="8686800" cy="743224"/>
          </a:xfrm>
        </p:spPr>
        <p:txBody>
          <a:bodyPr>
            <a:noAutofit/>
          </a:bodyPr>
          <a:lstStyle/>
          <a:p>
            <a:r>
              <a:rPr lang="en-US" sz="2000" dirty="0" smtClean="0"/>
              <a:t>Neoepitopes are peptides resulting from somatic mutations that induce an immune response*</a:t>
            </a:r>
            <a:endParaRPr lang="en-US" sz="2000" dirty="0"/>
          </a:p>
        </p:txBody>
      </p:sp>
      <p:sp>
        <p:nvSpPr>
          <p:cNvPr id="4" name="TextBox 3"/>
          <p:cNvSpPr txBox="1"/>
          <p:nvPr/>
        </p:nvSpPr>
        <p:spPr>
          <a:xfrm>
            <a:off x="262468" y="5349136"/>
            <a:ext cx="8248994" cy="954107"/>
          </a:xfrm>
          <a:prstGeom prst="rect">
            <a:avLst/>
          </a:prstGeom>
          <a:noFill/>
        </p:spPr>
        <p:txBody>
          <a:bodyPr wrap="square" rtlCol="0">
            <a:spAutoFit/>
          </a:bodyPr>
          <a:lstStyle/>
          <a:p>
            <a:r>
              <a:rPr lang="en-US" sz="1400" dirty="0" smtClean="0"/>
              <a:t>Single base substitution of cytosine (C) to thymine (T), results in a predicted amino acid change of threonine (</a:t>
            </a:r>
            <a:r>
              <a:rPr lang="en-US" sz="1400" dirty="0" err="1" smtClean="0"/>
              <a:t>thr</a:t>
            </a:r>
            <a:r>
              <a:rPr lang="en-US" sz="1400" dirty="0" smtClean="0"/>
              <a:t>) to methionine (met).</a:t>
            </a:r>
          </a:p>
          <a:p>
            <a:endParaRPr lang="en-US" sz="1400" dirty="0" smtClean="0"/>
          </a:p>
          <a:p>
            <a:r>
              <a:rPr lang="en-US" sz="1400" dirty="0" smtClean="0"/>
              <a:t>* These are </a:t>
            </a:r>
            <a:r>
              <a:rPr lang="en-US" sz="1400" i="1" dirty="0" smtClean="0"/>
              <a:t>predicted</a:t>
            </a:r>
            <a:r>
              <a:rPr lang="en-US" sz="1400" dirty="0" smtClean="0"/>
              <a:t> neoepitopes. We rarely </a:t>
            </a:r>
            <a:r>
              <a:rPr lang="en-US" sz="1400" i="1" dirty="0" smtClean="0"/>
              <a:t>know</a:t>
            </a:r>
            <a:r>
              <a:rPr lang="en-US" sz="1400" dirty="0" smtClean="0"/>
              <a:t> if they are immunogenic</a:t>
            </a:r>
            <a:r>
              <a:rPr lang="mr-IN" sz="1400" dirty="0" smtClean="0"/>
              <a:t>…</a:t>
            </a:r>
            <a:r>
              <a:rPr lang="en-US" sz="1400" dirty="0" smtClean="0"/>
              <a:t> </a:t>
            </a:r>
            <a:endParaRPr lang="en-US" sz="1400" dirty="0"/>
          </a:p>
        </p:txBody>
      </p:sp>
      <p:sp>
        <p:nvSpPr>
          <p:cNvPr id="5" name="TextBox 4"/>
          <p:cNvSpPr txBox="1"/>
          <p:nvPr/>
        </p:nvSpPr>
        <p:spPr>
          <a:xfrm>
            <a:off x="0" y="6557351"/>
            <a:ext cx="2070100" cy="276999"/>
          </a:xfrm>
          <a:prstGeom prst="rect">
            <a:avLst/>
          </a:prstGeom>
          <a:noFill/>
        </p:spPr>
        <p:txBody>
          <a:bodyPr wrap="square" rtlCol="0">
            <a:spAutoFit/>
          </a:bodyPr>
          <a:lstStyle/>
          <a:p>
            <a:r>
              <a:rPr lang="en-US" sz="1200" dirty="0" smtClean="0"/>
              <a:t>Jasreet </a:t>
            </a:r>
            <a:r>
              <a:rPr lang="en-US" sz="1200" dirty="0" err="1" smtClean="0"/>
              <a:t>Hundal</a:t>
            </a:r>
            <a:endParaRPr lang="en-US" sz="1200" dirty="0"/>
          </a:p>
        </p:txBody>
      </p:sp>
      <p:grpSp>
        <p:nvGrpSpPr>
          <p:cNvPr id="6" name="Group 5"/>
          <p:cNvGrpSpPr/>
          <p:nvPr/>
        </p:nvGrpSpPr>
        <p:grpSpPr>
          <a:xfrm>
            <a:off x="596199" y="1999899"/>
            <a:ext cx="2308472" cy="421473"/>
            <a:chOff x="507127" y="1517649"/>
            <a:chExt cx="1685740" cy="307777"/>
          </a:xfrm>
        </p:grpSpPr>
        <p:sp>
          <p:nvSpPr>
            <p:cNvPr id="7" name="Rectangle 6"/>
            <p:cNvSpPr/>
            <p:nvPr/>
          </p:nvSpPr>
          <p:spPr>
            <a:xfrm>
              <a:off x="533400" y="1581150"/>
              <a:ext cx="1625600" cy="20108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507127" y="1517649"/>
              <a:ext cx="1685740" cy="307777"/>
            </a:xfrm>
            <a:prstGeom prst="rect">
              <a:avLst/>
            </a:prstGeom>
            <a:noFill/>
          </p:spPr>
          <p:txBody>
            <a:bodyPr wrap="none" rtlCol="0">
              <a:spAutoFit/>
            </a:bodyPr>
            <a:lstStyle/>
            <a:p>
              <a:r>
                <a:rPr lang="en-US" sz="1400" dirty="0"/>
                <a:t>w</a:t>
              </a:r>
              <a:r>
                <a:rPr lang="en-US" sz="1400" dirty="0" smtClean="0"/>
                <a:t>ildtype sequence</a:t>
              </a:r>
              <a:endParaRPr lang="en-US" sz="1400" dirty="0"/>
            </a:p>
          </p:txBody>
        </p:sp>
      </p:grpSp>
      <p:grpSp>
        <p:nvGrpSpPr>
          <p:cNvPr id="9" name="Group 8"/>
          <p:cNvGrpSpPr/>
          <p:nvPr/>
        </p:nvGrpSpPr>
        <p:grpSpPr>
          <a:xfrm>
            <a:off x="620364" y="3651558"/>
            <a:ext cx="2204340" cy="425456"/>
            <a:chOff x="533399" y="2716147"/>
            <a:chExt cx="1609698" cy="310685"/>
          </a:xfrm>
        </p:grpSpPr>
        <p:sp>
          <p:nvSpPr>
            <p:cNvPr id="10" name="Rectangle 9"/>
            <p:cNvSpPr/>
            <p:nvPr/>
          </p:nvSpPr>
          <p:spPr>
            <a:xfrm>
              <a:off x="533399" y="2800349"/>
              <a:ext cx="1600201" cy="22648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560613" y="2716147"/>
              <a:ext cx="1582484" cy="307777"/>
            </a:xfrm>
            <a:prstGeom prst="rect">
              <a:avLst/>
            </a:prstGeom>
            <a:noFill/>
          </p:spPr>
          <p:txBody>
            <a:bodyPr wrap="none" rtlCol="0">
              <a:spAutoFit/>
            </a:bodyPr>
            <a:lstStyle/>
            <a:p>
              <a:r>
                <a:rPr lang="en-US" sz="1400" dirty="0" smtClean="0"/>
                <a:t>mutant sequence</a:t>
              </a:r>
              <a:endParaRPr lang="en-US" sz="1400" dirty="0"/>
            </a:p>
          </p:txBody>
        </p:sp>
      </p:grpSp>
    </p:spTree>
    <p:extLst>
      <p:ext uri="{BB962C8B-B14F-4D97-AF65-F5344CB8AC3E}">
        <p14:creationId xmlns:p14="http://schemas.microsoft.com/office/powerpoint/2010/main" val="3409939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4450"/>
            <a:ext cx="8686800" cy="759299"/>
          </a:xfrm>
        </p:spPr>
        <p:txBody>
          <a:bodyPr>
            <a:noAutofit/>
          </a:bodyPr>
          <a:lstStyle/>
          <a:p>
            <a:r>
              <a:rPr lang="en-US" sz="2000" dirty="0" smtClean="0"/>
              <a:t>Overview of T cell recognition of neoepitopes (presented by MHC Class I or II proteins)</a:t>
            </a:r>
            <a:endParaRPr lang="en-US" sz="2000" dirty="0"/>
          </a:p>
        </p:txBody>
      </p:sp>
      <p:sp>
        <p:nvSpPr>
          <p:cNvPr id="3" name="Content Placeholder 2"/>
          <p:cNvSpPr>
            <a:spLocks noGrp="1"/>
          </p:cNvSpPr>
          <p:nvPr>
            <p:ph idx="1"/>
          </p:nvPr>
        </p:nvSpPr>
        <p:spPr>
          <a:xfrm>
            <a:off x="5980779" y="1616492"/>
            <a:ext cx="2816088" cy="3141710"/>
          </a:xfrm>
        </p:spPr>
        <p:txBody>
          <a:bodyPr>
            <a:normAutofit/>
          </a:bodyPr>
          <a:lstStyle/>
          <a:p>
            <a:pPr marL="0" indent="0">
              <a:buNone/>
            </a:pPr>
            <a:r>
              <a:rPr lang="en-US" sz="2000" i="1" dirty="0" smtClean="0"/>
              <a:t>Two major classes of T cell that recognize epitopes presented by two classes of MHC molecule</a:t>
            </a:r>
          </a:p>
        </p:txBody>
      </p:sp>
      <p:grpSp>
        <p:nvGrpSpPr>
          <p:cNvPr id="4" name="Group 3"/>
          <p:cNvGrpSpPr/>
          <p:nvPr/>
        </p:nvGrpSpPr>
        <p:grpSpPr>
          <a:xfrm>
            <a:off x="595985" y="1198033"/>
            <a:ext cx="5079329" cy="5053932"/>
            <a:chOff x="1831720" y="1404843"/>
            <a:chExt cx="5480560" cy="5453157"/>
          </a:xfrm>
        </p:grpSpPr>
        <p:pic>
          <p:nvPicPr>
            <p:cNvPr id="5" name="Picture 4" descr="nri3339-f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1720" y="1404843"/>
              <a:ext cx="5480560" cy="5453157"/>
            </a:xfrm>
            <a:prstGeom prst="rect">
              <a:avLst/>
            </a:prstGeom>
          </p:spPr>
        </p:pic>
        <p:sp>
          <p:nvSpPr>
            <p:cNvPr id="6" name="Rectangle 5"/>
            <p:cNvSpPr/>
            <p:nvPr/>
          </p:nvSpPr>
          <p:spPr>
            <a:xfrm>
              <a:off x="2844800" y="2861733"/>
              <a:ext cx="465667" cy="186267"/>
            </a:xfrm>
            <a:prstGeom prst="rect">
              <a:avLst/>
            </a:prstGeom>
            <a:solidFill>
              <a:srgbClr val="D5D0D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TextBox 6"/>
          <p:cNvSpPr txBox="1"/>
          <p:nvPr/>
        </p:nvSpPr>
        <p:spPr>
          <a:xfrm>
            <a:off x="16933" y="6538301"/>
            <a:ext cx="2658535" cy="276999"/>
          </a:xfrm>
          <a:prstGeom prst="rect">
            <a:avLst/>
          </a:prstGeom>
          <a:noFill/>
        </p:spPr>
        <p:txBody>
          <a:bodyPr wrap="square" rtlCol="0">
            <a:spAutoFit/>
          </a:bodyPr>
          <a:lstStyle/>
          <a:p>
            <a:r>
              <a:rPr lang="en-US" sz="1200" dirty="0" smtClean="0">
                <a:hlinkClick r:id="rId3"/>
              </a:rPr>
              <a:t>Kobayashi and van den </a:t>
            </a:r>
            <a:r>
              <a:rPr lang="en-US" sz="1200" dirty="0" err="1" smtClean="0">
                <a:hlinkClick r:id="rId3"/>
              </a:rPr>
              <a:t>Elsen</a:t>
            </a:r>
            <a:r>
              <a:rPr lang="en-US" sz="1200" dirty="0" smtClean="0">
                <a:hlinkClick r:id="rId3"/>
              </a:rPr>
              <a:t>, 2012</a:t>
            </a:r>
            <a:endParaRPr lang="en-US" sz="1200" dirty="0"/>
          </a:p>
        </p:txBody>
      </p:sp>
    </p:spTree>
    <p:extLst>
      <p:ext uri="{BB962C8B-B14F-4D97-AF65-F5344CB8AC3E}">
        <p14:creationId xmlns:p14="http://schemas.microsoft.com/office/powerpoint/2010/main" val="3409939944"/>
      </p:ext>
    </p:extLst>
  </p:cSld>
  <p:clrMapOvr>
    <a:masterClrMapping/>
  </p:clrMapOvr>
</p:sld>
</file>

<file path=ppt/theme/theme1.xml><?xml version="1.0" encoding="utf-8"?>
<a:theme xmlns:a="http://schemas.openxmlformats.org/drawingml/2006/main" name="MGI_PPT_template_4-3_v1b">
  <a:themeElements>
    <a:clrScheme name="Genome Institute">
      <a:dk1>
        <a:srgbClr val="26261E"/>
      </a:dk1>
      <a:lt1>
        <a:sysClr val="window" lastClr="FFFFFF"/>
      </a:lt1>
      <a:dk2>
        <a:srgbClr val="2A3D13"/>
      </a:dk2>
      <a:lt2>
        <a:srgbClr val="F8FFEE"/>
      </a:lt2>
      <a:accent1>
        <a:srgbClr val="3F8FAB"/>
      </a:accent1>
      <a:accent2>
        <a:srgbClr val="910010"/>
      </a:accent2>
      <a:accent3>
        <a:srgbClr val="7CBE30"/>
      </a:accent3>
      <a:accent4>
        <a:srgbClr val="3C1052"/>
      </a:accent4>
      <a:accent5>
        <a:srgbClr val="53BFE4"/>
      </a:accent5>
      <a:accent6>
        <a:srgbClr val="B63712"/>
      </a:accent6>
      <a:hlink>
        <a:srgbClr val="5148EB"/>
      </a:hlink>
      <a:folHlink>
        <a:srgbClr val="6B1C6D"/>
      </a:folHlink>
    </a:clrScheme>
    <a:fontScheme name="Revolution">
      <a:majorFont>
        <a:latin typeface="Trebuchet MS"/>
        <a:ea typeface=""/>
        <a:cs typeface=""/>
        <a:font script="Jpan" typeface="ＭＳ ゴシック"/>
      </a:majorFont>
      <a:minorFont>
        <a:latin typeface="Trebuchet MS"/>
        <a:ea typeface=""/>
        <a:cs typeface=""/>
        <a:font script="Jpan" typeface="ＭＳ 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MGI_4-3_ratio_v1a" id="{9A0171FA-20F4-F840-B1C8-29D686AB0540}" vid="{60506783-C923-7847-B1CA-7C860CC9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MGI_PPT_template_4-3_v1b.potx</Template>
  <TotalTime>1362</TotalTime>
  <Words>3193</Words>
  <Application>Microsoft Macintosh PowerPoint</Application>
  <PresentationFormat>On-screen Show (4:3)</PresentationFormat>
  <Paragraphs>219</Paragraphs>
  <Slides>33</Slides>
  <Notes>13</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MGI_PPT_template_4-3_v1b</vt:lpstr>
      <vt:lpstr>PMBIO Module 08   Immune. Immunogenomics analysis</vt:lpstr>
      <vt:lpstr>PowerPoint Presentation</vt:lpstr>
      <vt:lpstr>Learning objectives of module 08: Immune</vt:lpstr>
      <vt:lpstr>Some basic immune terminology</vt:lpstr>
      <vt:lpstr>The goal of one class of cancer immunotherapy is to leverage the immune system’s ability to attack non-self or “foreign” cells (recognized by their neoepitopes)</vt:lpstr>
      <vt:lpstr>Neoepitopes are relevant to a specific aspect of the immune system</vt:lpstr>
      <vt:lpstr>Advances in sequencing technology have changed this</vt:lpstr>
      <vt:lpstr>Neoepitopes are peptides resulting from somatic mutations that induce an immune response*</vt:lpstr>
      <vt:lpstr>Overview of T cell recognition of neoepitopes (presented by MHC Class I or II proteins)</vt:lpstr>
      <vt:lpstr>Invoking an adaptive immune response against the tumor (focus on CD8+ T cells)</vt:lpstr>
      <vt:lpstr>To accurately predict binding of particular peptides to MHC, we need to know which MHC alleles each patient has</vt:lpstr>
      <vt:lpstr>Class I and class II MHC structures</vt:lpstr>
      <vt:lpstr>HLA class II pairings</vt:lpstr>
      <vt:lpstr>Conventions for HLA allele naming</vt:lpstr>
      <vt:lpstr>DNA alignment view of some example HLA sequences</vt:lpstr>
      <vt:lpstr>3d view of MHC complex</vt:lpstr>
      <vt:lpstr>MHC / HLA resources …</vt:lpstr>
      <vt:lpstr>Peptide-MHC binding</vt:lpstr>
      <vt:lpstr>Peptide-MHC binding</vt:lpstr>
      <vt:lpstr>Many algorithms, varied performance</vt:lpstr>
      <vt:lpstr>Peptide-MHC binding resources</vt:lpstr>
      <vt:lpstr>Structure of T cell receptor</vt:lpstr>
      <vt:lpstr>Generation of T cell receptor (TCR) diversity</vt:lpstr>
      <vt:lpstr>T cell receptor specificity and repertoire analysis resources</vt:lpstr>
      <vt:lpstr>T cell mediated cell death</vt:lpstr>
      <vt:lpstr>Many tumors express checkpoint molecules to suppress this immune cell death signaling</vt:lpstr>
      <vt:lpstr>There are many other diverse mechanisms of resistance to immune response</vt:lpstr>
      <vt:lpstr>PowerPoint Presentation</vt:lpstr>
      <vt:lpstr>PowerPoint Presentation</vt:lpstr>
      <vt:lpstr>PowerPoint Presentation</vt:lpstr>
      <vt:lpstr>Example result from pVACtools</vt:lpstr>
      <vt:lpstr>PowerPoint Presentation</vt:lpstr>
      <vt:lpstr>Summary of useful resources (questions?)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Malachi Griffith</cp:lastModifiedBy>
  <cp:revision>144</cp:revision>
  <dcterms:created xsi:type="dcterms:W3CDTF">2015-05-07T20:45:54Z</dcterms:created>
  <dcterms:modified xsi:type="dcterms:W3CDTF">2018-11-01T14:41:36Z</dcterms:modified>
</cp:coreProperties>
</file>